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8" r:id="rId5"/>
    <p:sldId id="272" r:id="rId6"/>
    <p:sldId id="269" r:id="rId7"/>
    <p:sldId id="260" r:id="rId8"/>
    <p:sldId id="262" r:id="rId9"/>
    <p:sldId id="261" r:id="rId10"/>
    <p:sldId id="264" r:id="rId11"/>
    <p:sldId id="263" r:id="rId12"/>
    <p:sldId id="404" r:id="rId13"/>
    <p:sldId id="405" r:id="rId14"/>
    <p:sldId id="406" r:id="rId15"/>
    <p:sldId id="266" r:id="rId16"/>
    <p:sldId id="274" r:id="rId17"/>
    <p:sldId id="265" r:id="rId18"/>
    <p:sldId id="548" r:id="rId19"/>
    <p:sldId id="547" r:id="rId20"/>
    <p:sldId id="318" r:id="rId21"/>
    <p:sldId id="267" r:id="rId22"/>
    <p:sldId id="275" r:id="rId23"/>
    <p:sldId id="273" r:id="rId24"/>
    <p:sldId id="457" r:id="rId25"/>
    <p:sldId id="459"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8300"/>
    <a:srgbClr val="663300"/>
    <a:srgbClr val="EBDDE7"/>
    <a:srgbClr val="F8025A"/>
    <a:srgbClr val="234600"/>
    <a:srgbClr val="336600"/>
    <a:srgbClr val="EE006C"/>
    <a:srgbClr val="FFE4B3"/>
    <a:srgbClr val="FFAD19"/>
    <a:srgbClr val="FFB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14" y="48"/>
      </p:cViewPr>
      <p:guideLst>
        <p:guide orient="horz" pos="2160"/>
        <p:guide pos="384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407" y="4603123"/>
            <a:ext cx="9773120" cy="763526"/>
          </a:xfrm>
        </p:spPr>
        <p:txBody>
          <a:bodyPr>
            <a:normAutofit/>
          </a:bodyPr>
          <a:lstStyle>
            <a:lvl1pPr algn="r">
              <a:defRPr sz="36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Subtitle 2"/>
          <p:cNvSpPr>
            <a:spLocks noGrp="1"/>
          </p:cNvSpPr>
          <p:nvPr>
            <p:ph type="subTitle" idx="1"/>
          </p:nvPr>
        </p:nvSpPr>
        <p:spPr>
          <a:xfrm>
            <a:off x="191407" y="5566870"/>
            <a:ext cx="9760396" cy="610820"/>
          </a:xfrm>
        </p:spPr>
        <p:txBody>
          <a:bodyPr>
            <a:normAutofit/>
          </a:bodyPr>
          <a:lstStyle>
            <a:lvl1pPr marL="0" indent="0" algn="r">
              <a:buNone/>
              <a:defRPr sz="280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9610" y="232662"/>
            <a:ext cx="1159853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3" name="자유형: 도형 2">
            <a:extLst>
              <a:ext uri="{FF2B5EF4-FFF2-40B4-BE49-F238E27FC236}">
                <a16:creationId xmlns:a16="http://schemas.microsoft.com/office/drawing/2014/main" id="{72A15D9F-C15A-48BD-AED2-3E92BCBA27AE}"/>
              </a:ext>
            </a:extLst>
          </p:cNvPr>
          <p:cNvSpPr/>
          <p:nvPr userDrawn="1"/>
        </p:nvSpPr>
        <p:spPr>
          <a:xfrm>
            <a:off x="6935821" y="0"/>
            <a:ext cx="5262664" cy="6867728"/>
          </a:xfrm>
          <a:custGeom>
            <a:avLst/>
            <a:gdLst>
              <a:gd name="connsiteX0" fmla="*/ 0 w 5262664"/>
              <a:gd name="connsiteY0" fmla="*/ 0 h 6858000"/>
              <a:gd name="connsiteX1" fmla="*/ 5243209 w 5262664"/>
              <a:gd name="connsiteY1" fmla="*/ 19455 h 6858000"/>
              <a:gd name="connsiteX2" fmla="*/ 5262664 w 5262664"/>
              <a:gd name="connsiteY2" fmla="*/ 6858000 h 6858000"/>
              <a:gd name="connsiteX3" fmla="*/ 3356043 w 5262664"/>
              <a:gd name="connsiteY3" fmla="*/ 6838544 h 6858000"/>
              <a:gd name="connsiteX4" fmla="*/ 0 w 5262664"/>
              <a:gd name="connsiteY4" fmla="*/ 0 h 6858000"/>
              <a:gd name="connsiteX0" fmla="*/ 0 w 5262664"/>
              <a:gd name="connsiteY0" fmla="*/ 9728 h 6867728"/>
              <a:gd name="connsiteX1" fmla="*/ 5233481 w 5262664"/>
              <a:gd name="connsiteY1" fmla="*/ 0 h 6867728"/>
              <a:gd name="connsiteX2" fmla="*/ 5262664 w 5262664"/>
              <a:gd name="connsiteY2" fmla="*/ 6867728 h 6867728"/>
              <a:gd name="connsiteX3" fmla="*/ 3356043 w 5262664"/>
              <a:gd name="connsiteY3" fmla="*/ 6848272 h 6867728"/>
              <a:gd name="connsiteX4" fmla="*/ 0 w 5262664"/>
              <a:gd name="connsiteY4" fmla="*/ 9728 h 6867728"/>
              <a:gd name="connsiteX0" fmla="*/ 0 w 5262664"/>
              <a:gd name="connsiteY0" fmla="*/ 9728 h 6867728"/>
              <a:gd name="connsiteX1" fmla="*/ 5243208 w 5262664"/>
              <a:gd name="connsiteY1" fmla="*/ 0 h 6867728"/>
              <a:gd name="connsiteX2" fmla="*/ 5262664 w 5262664"/>
              <a:gd name="connsiteY2" fmla="*/ 6867728 h 6867728"/>
              <a:gd name="connsiteX3" fmla="*/ 3356043 w 5262664"/>
              <a:gd name="connsiteY3" fmla="*/ 6848272 h 6867728"/>
              <a:gd name="connsiteX4" fmla="*/ 0 w 5262664"/>
              <a:gd name="connsiteY4" fmla="*/ 9728 h 686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2664" h="6867728">
                <a:moveTo>
                  <a:pt x="0" y="9728"/>
                </a:moveTo>
                <a:lnTo>
                  <a:pt x="5243208" y="0"/>
                </a:lnTo>
                <a:cubicBezTo>
                  <a:pt x="5249693" y="2289243"/>
                  <a:pt x="5256179" y="4578485"/>
                  <a:pt x="5262664" y="6867728"/>
                </a:cubicBezTo>
                <a:lnTo>
                  <a:pt x="3356043" y="6848272"/>
                </a:lnTo>
                <a:lnTo>
                  <a:pt x="0" y="9728"/>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092853759"/>
      </p:ext>
    </p:extLst>
  </p:cSld>
  <p:clrMapOvr>
    <a:masterClrMapping/>
  </p:clrMapOvr>
  <p:transition spd="slow">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96234" y="232660"/>
            <a:ext cx="8342799"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5314047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2227" y="1138426"/>
            <a:ext cx="10790949" cy="763525"/>
          </a:xfrm>
        </p:spPr>
        <p:txBody>
          <a:bodyPr>
            <a:normAutofit/>
          </a:bodyPr>
          <a:lstStyle>
            <a:lvl1pPr algn="r">
              <a:defRPr sz="36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802228" y="2054655"/>
            <a:ext cx="10780173" cy="4275740"/>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8294" y="374901"/>
            <a:ext cx="8755087" cy="916230"/>
          </a:xfrm>
          <a:noFill/>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2838294" y="1443836"/>
            <a:ext cx="8755085" cy="4886559"/>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0" y="1138426"/>
            <a:ext cx="10994760" cy="763525"/>
          </a:xfrm>
        </p:spPr>
        <p:txBody>
          <a:bodyPr>
            <a:normAutofit/>
          </a:bodyPr>
          <a:lstStyle>
            <a:lvl1pPr algn="r">
              <a:defRPr sz="36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609600" y="2035613"/>
            <a:ext cx="5386917" cy="63976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665476"/>
            <a:ext cx="5386917" cy="3311079"/>
          </a:xfrm>
        </p:spPr>
        <p:txBody>
          <a:bodyPr/>
          <a:lstStyle>
            <a:lvl1pPr algn="ctr">
              <a:defRPr sz="2400">
                <a:solidFill>
                  <a:srgbClr val="EBDDE7"/>
                </a:solidFill>
              </a:defRPr>
            </a:lvl1pPr>
            <a:lvl2pPr algn="ctr">
              <a:defRPr sz="2000">
                <a:solidFill>
                  <a:srgbClr val="EBDDE7"/>
                </a:solidFill>
              </a:defRPr>
            </a:lvl2pPr>
            <a:lvl3pPr algn="ctr">
              <a:defRPr sz="1800">
                <a:solidFill>
                  <a:srgbClr val="EBDDE7"/>
                </a:solidFill>
              </a:defRPr>
            </a:lvl3pPr>
            <a:lvl4pPr algn="ctr">
              <a:defRPr sz="1600">
                <a:solidFill>
                  <a:srgbClr val="EBDDE7"/>
                </a:solidFill>
              </a:defRPr>
            </a:lvl4pPr>
            <a:lvl5pPr algn="ctr">
              <a:defRPr sz="1600">
                <a:solidFill>
                  <a:srgbClr val="EBDDE7"/>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035613"/>
            <a:ext cx="5389033" cy="63976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665476"/>
            <a:ext cx="5389033" cy="3311079"/>
          </a:xfrm>
        </p:spPr>
        <p:txBody>
          <a:bodyPr/>
          <a:lstStyle>
            <a:lvl1pPr algn="ctr">
              <a:defRPr sz="2400">
                <a:solidFill>
                  <a:srgbClr val="EBDDE7"/>
                </a:solidFill>
              </a:defRPr>
            </a:lvl1pPr>
            <a:lvl2pPr algn="ctr">
              <a:defRPr sz="2000">
                <a:solidFill>
                  <a:srgbClr val="EBDDE7"/>
                </a:solidFill>
              </a:defRPr>
            </a:lvl2pPr>
            <a:lvl3pPr algn="ctr">
              <a:defRPr sz="1800">
                <a:solidFill>
                  <a:srgbClr val="EBDDE7"/>
                </a:solidFill>
              </a:defRPr>
            </a:lvl3pPr>
            <a:lvl4pPr algn="ctr">
              <a:defRPr sz="1600">
                <a:solidFill>
                  <a:srgbClr val="EBDDE7"/>
                </a:solidFill>
              </a:defRPr>
            </a:lvl4pPr>
            <a:lvl5pPr algn="ctr">
              <a:defRPr sz="1600">
                <a:solidFill>
                  <a:srgbClr val="EBDDE7"/>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7/25/2022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7/25/2022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em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6.jpeg"/><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6.jpeg"/><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jpeg"/><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6.jpeg"/><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em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em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em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em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emf"/><Relationship Id="rId1" Type="http://schemas.openxmlformats.org/officeDocument/2006/relationships/slideLayout" Target="../slideLayouts/slideLayout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3786" y="4192526"/>
            <a:ext cx="7329839" cy="916231"/>
          </a:xfrm>
        </p:spPr>
        <p:txBody>
          <a:bodyPr>
            <a:normAutofit/>
          </a:bodyPr>
          <a:lstStyle/>
          <a:p>
            <a:r>
              <a:rPr lang="en-US" dirty="0">
                <a:solidFill>
                  <a:srgbClr val="FFFF00"/>
                </a:solidFill>
                <a:latin typeface="Book Antiqua" panose="02040602050305030304" pitchFamily="18" charset="0"/>
              </a:rPr>
              <a:t>The Role of Sukuk in Development</a:t>
            </a:r>
          </a:p>
        </p:txBody>
      </p:sp>
      <p:sp>
        <p:nvSpPr>
          <p:cNvPr id="3" name="Subtitle 2"/>
          <p:cNvSpPr>
            <a:spLocks noGrp="1"/>
          </p:cNvSpPr>
          <p:nvPr>
            <p:ph type="subTitle" idx="1"/>
          </p:nvPr>
        </p:nvSpPr>
        <p:spPr>
          <a:xfrm>
            <a:off x="2575833" y="5120927"/>
            <a:ext cx="7948612" cy="1514879"/>
          </a:xfrm>
        </p:spPr>
        <p:txBody>
          <a:bodyPr>
            <a:normAutofit fontScale="92500" lnSpcReduction="10000"/>
          </a:bodyPr>
          <a:lstStyle/>
          <a:p>
            <a:pPr algn="ctr"/>
            <a:r>
              <a:rPr lang="en-US" sz="2400" b="1" dirty="0">
                <a:solidFill>
                  <a:srgbClr val="FFC000"/>
                </a:solidFill>
                <a:latin typeface="Book Antiqua" panose="02040602050305030304" pitchFamily="18" charset="0"/>
              </a:rPr>
              <a:t>Presenter</a:t>
            </a:r>
            <a:r>
              <a:rPr lang="en-US" sz="2400" dirty="0">
                <a:latin typeface="Book Antiqua" panose="02040602050305030304" pitchFamily="18" charset="0"/>
              </a:rPr>
              <a:t>: Sheikh Mohamed Issa</a:t>
            </a:r>
          </a:p>
          <a:p>
            <a:pPr algn="ctr"/>
            <a:r>
              <a:rPr lang="en-US" sz="2400" dirty="0">
                <a:latin typeface="Book Antiqua" panose="02040602050305030304" pitchFamily="18" charset="0"/>
              </a:rPr>
              <a:t>CIFCA Coordinator</a:t>
            </a:r>
          </a:p>
          <a:p>
            <a:pPr algn="ctr"/>
            <a:r>
              <a:rPr lang="en-US" sz="2400" dirty="0">
                <a:latin typeface="Book Antiqua" panose="02040602050305030304" pitchFamily="18" charset="0"/>
              </a:rPr>
              <a:t>Shari’ah Advisor </a:t>
            </a:r>
            <a:r>
              <a:rPr lang="en-US" sz="2400" dirty="0" err="1">
                <a:latin typeface="Book Antiqua" panose="02040602050305030304" pitchFamily="18" charset="0"/>
              </a:rPr>
              <a:t>Alhuda</a:t>
            </a:r>
            <a:r>
              <a:rPr lang="en-US" sz="2400" dirty="0">
                <a:latin typeface="Book Antiqua" panose="02040602050305030304" pitchFamily="18" charset="0"/>
              </a:rPr>
              <a:t>-CIBE</a:t>
            </a:r>
          </a:p>
          <a:p>
            <a:pPr algn="ctr"/>
            <a:r>
              <a:rPr lang="en-US" sz="2400" b="1" dirty="0">
                <a:solidFill>
                  <a:srgbClr val="FFFF00"/>
                </a:solidFill>
                <a:latin typeface="Book Antiqua" panose="02040602050305030304" pitchFamily="18" charset="0"/>
              </a:rPr>
              <a:t>A CERTIFIED SUKUK PROFESSIONAL </a:t>
            </a:r>
          </a:p>
        </p:txBody>
      </p:sp>
      <p:pic>
        <p:nvPicPr>
          <p:cNvPr id="4" name="Picture 3">
            <a:extLst>
              <a:ext uri="{FF2B5EF4-FFF2-40B4-BE49-F238E27FC236}">
                <a16:creationId xmlns:a16="http://schemas.microsoft.com/office/drawing/2014/main" id="{4DC6E2B3-7387-E395-463E-31057E8E19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2360" y="5442149"/>
            <a:ext cx="2219640" cy="1415851"/>
          </a:xfrm>
          <a:prstGeom prst="rect">
            <a:avLst/>
          </a:prstGeom>
        </p:spPr>
      </p:pic>
      <p:pic>
        <p:nvPicPr>
          <p:cNvPr id="5" name="Picture 2" descr="AlHuda CIBE is Committed for Development of Islamic Banking in Russian  Speaking Countries">
            <a:extLst>
              <a:ext uri="{FF2B5EF4-FFF2-40B4-BE49-F238E27FC236}">
                <a16:creationId xmlns:a16="http://schemas.microsoft.com/office/drawing/2014/main" id="{95DC5FD5-911A-511A-86AB-B06AEA8BEB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442149"/>
            <a:ext cx="2219640" cy="14158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94C5017-AA5C-A823-D126-CC86F332F6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2360" y="0"/>
            <a:ext cx="2219640" cy="1415851"/>
          </a:xfrm>
          <a:prstGeom prst="rect">
            <a:avLst/>
          </a:prstGeom>
        </p:spPr>
      </p:pic>
      <p:pic>
        <p:nvPicPr>
          <p:cNvPr id="7" name="Picture 2" descr="AlHuda CIBE is Committed for Development of Islamic Banking in Russian  Speaking Countries">
            <a:extLst>
              <a:ext uri="{FF2B5EF4-FFF2-40B4-BE49-F238E27FC236}">
                <a16:creationId xmlns:a16="http://schemas.microsoft.com/office/drawing/2014/main" id="{F377DA39-5285-6F62-A970-A556A19BE4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219640" cy="141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03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EEABFC-9F9C-F13D-5061-19744605CEDC}"/>
              </a:ext>
            </a:extLst>
          </p:cNvPr>
          <p:cNvPicPr>
            <a:picLocks noChangeAspect="1"/>
          </p:cNvPicPr>
          <p:nvPr/>
        </p:nvPicPr>
        <p:blipFill>
          <a:blip r:embed="rId2"/>
          <a:stretch>
            <a:fillRect/>
          </a:stretch>
        </p:blipFill>
        <p:spPr>
          <a:xfrm>
            <a:off x="2583785" y="1346134"/>
            <a:ext cx="9603125" cy="5511866"/>
          </a:xfrm>
          <a:prstGeom prst="rect">
            <a:avLst/>
          </a:prstGeom>
        </p:spPr>
      </p:pic>
      <p:sp>
        <p:nvSpPr>
          <p:cNvPr id="5" name="Rectangle 4">
            <a:extLst>
              <a:ext uri="{FF2B5EF4-FFF2-40B4-BE49-F238E27FC236}">
                <a16:creationId xmlns:a16="http://schemas.microsoft.com/office/drawing/2014/main" id="{E9A488BB-E01E-A73B-F833-2DA00B4015B5}"/>
              </a:ext>
            </a:extLst>
          </p:cNvPr>
          <p:cNvSpPr/>
          <p:nvPr/>
        </p:nvSpPr>
        <p:spPr>
          <a:xfrm>
            <a:off x="2583785" y="1291131"/>
            <a:ext cx="2901395" cy="4581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53976F1-BFA6-9088-3C61-99B676B0E4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8" name="Picture 2" descr="AlHuda CIBE is Committed for Development of Islamic Banking in Russian  Speaking Countries">
            <a:extLst>
              <a:ext uri="{FF2B5EF4-FFF2-40B4-BE49-F238E27FC236}">
                <a16:creationId xmlns:a16="http://schemas.microsoft.com/office/drawing/2014/main" id="{3A218EAC-9A1E-ED57-07D2-CF9099FF50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B5E024E9-3797-DAF9-2B69-09BDBB0D66DB}"/>
              </a:ext>
            </a:extLst>
          </p:cNvPr>
          <p:cNvSpPr>
            <a:spLocks noGrp="1"/>
          </p:cNvSpPr>
          <p:nvPr>
            <p:ph type="title"/>
          </p:nvPr>
        </p:nvSpPr>
        <p:spPr>
          <a:xfrm>
            <a:off x="2736490" y="222195"/>
            <a:ext cx="9353706" cy="916230"/>
          </a:xfrm>
        </p:spPr>
        <p:txBody>
          <a:bodyPr>
            <a:normAutofit/>
          </a:bodyPr>
          <a:lstStyle/>
          <a:p>
            <a:r>
              <a:rPr lang="en-US" sz="3200" b="1" dirty="0">
                <a:solidFill>
                  <a:srgbClr val="FFFF00"/>
                </a:solidFill>
                <a:latin typeface="Book Antiqua" panose="02040602050305030304" pitchFamily="18" charset="0"/>
              </a:rPr>
              <a:t>4.0 The World Bank and Sukuk for Development</a:t>
            </a:r>
          </a:p>
        </p:txBody>
      </p:sp>
    </p:spTree>
    <p:extLst>
      <p:ext uri="{BB962C8B-B14F-4D97-AF65-F5344CB8AC3E}">
        <p14:creationId xmlns:p14="http://schemas.microsoft.com/office/powerpoint/2010/main" val="42011726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757912-2F0C-531E-A768-86A48A332562}"/>
              </a:ext>
            </a:extLst>
          </p:cNvPr>
          <p:cNvSpPr>
            <a:spLocks noGrp="1"/>
          </p:cNvSpPr>
          <p:nvPr>
            <p:ph idx="1"/>
          </p:nvPr>
        </p:nvSpPr>
        <p:spPr>
          <a:xfrm>
            <a:off x="2736490" y="1372020"/>
            <a:ext cx="9315004" cy="5344674"/>
          </a:xfrm>
        </p:spPr>
        <p:txBody>
          <a:bodyPr>
            <a:normAutofit/>
          </a:bodyPr>
          <a:lstStyle/>
          <a:p>
            <a:pPr algn="just"/>
            <a:r>
              <a:rPr lang="en-US" b="0" i="0" u="none" strike="noStrike" baseline="0" dirty="0">
                <a:latin typeface="Book Antiqua" panose="02040602050305030304" pitchFamily="18" charset="0"/>
              </a:rPr>
              <a:t>Standard &amp; Poor's estimates that the average fiscal deficit of rated sub-Saharan African sovereigns was 5% of Gross Domestic Product (GDP) in 2016 and just over 4% of GDP (so far) in 2021, compared with an average of 4.6% for 2014 and 2015. </a:t>
            </a:r>
          </a:p>
          <a:p>
            <a:pPr algn="just"/>
            <a:endParaRPr lang="en-US" b="0" i="0" u="none" strike="noStrike" baseline="0" dirty="0">
              <a:latin typeface="Book Antiqua" panose="02040602050305030304" pitchFamily="18" charset="0"/>
            </a:endParaRPr>
          </a:p>
          <a:p>
            <a:pPr algn="just"/>
            <a:r>
              <a:rPr lang="en-US" b="0" i="0" u="none" strike="noStrike" baseline="0" dirty="0">
                <a:latin typeface="Book Antiqua" panose="02040602050305030304" pitchFamily="18" charset="0"/>
              </a:rPr>
              <a:t>Accordingly, at a time of ongoing fiscal deficits in Sub-Saharan Africa, Sukuk could provide the means for governments across Africa to further diversify their funding sources and focus on domestic funding and domestic projects</a:t>
            </a:r>
            <a:r>
              <a:rPr lang="en-US" sz="2400" b="0" i="0" u="none" strike="noStrike" baseline="0" dirty="0">
                <a:latin typeface="Book Antiqua" panose="02040602050305030304" pitchFamily="18" charset="0"/>
              </a:rPr>
              <a:t>. </a:t>
            </a:r>
            <a:endParaRPr lang="en-US" sz="3600" dirty="0">
              <a:latin typeface="Book Antiqua" panose="02040602050305030304" pitchFamily="18" charset="0"/>
            </a:endParaRPr>
          </a:p>
        </p:txBody>
      </p:sp>
      <p:pic>
        <p:nvPicPr>
          <p:cNvPr id="4" name="Picture 3">
            <a:extLst>
              <a:ext uri="{FF2B5EF4-FFF2-40B4-BE49-F238E27FC236}">
                <a16:creationId xmlns:a16="http://schemas.microsoft.com/office/drawing/2014/main" id="{8A123DA8-ADC8-BE11-C5A4-601E8EA2A8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5" name="Picture 2" descr="AlHuda CIBE is Committed for Development of Islamic Banking in Russian  Speaking Countries">
            <a:extLst>
              <a:ext uri="{FF2B5EF4-FFF2-40B4-BE49-F238E27FC236}">
                <a16:creationId xmlns:a16="http://schemas.microsoft.com/office/drawing/2014/main" id="{459B0AB7-6B1B-4093-DCAA-B152D1A1C6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87021285-1B04-AD1E-19C0-7156EB8444C7}"/>
              </a:ext>
            </a:extLst>
          </p:cNvPr>
          <p:cNvSpPr>
            <a:spLocks noGrp="1"/>
          </p:cNvSpPr>
          <p:nvPr>
            <p:ph type="title"/>
          </p:nvPr>
        </p:nvSpPr>
        <p:spPr>
          <a:xfrm>
            <a:off x="2583785" y="222195"/>
            <a:ext cx="9608215" cy="916230"/>
          </a:xfrm>
        </p:spPr>
        <p:txBody>
          <a:bodyPr>
            <a:normAutofit/>
          </a:bodyPr>
          <a:lstStyle/>
          <a:p>
            <a:r>
              <a:rPr lang="en-US" sz="3200" b="1" dirty="0">
                <a:solidFill>
                  <a:srgbClr val="FFFF00"/>
                </a:solidFill>
                <a:latin typeface="Book Antiqua" panose="02040602050305030304" pitchFamily="18" charset="0"/>
              </a:rPr>
              <a:t>5.0 African Countries and Sukuk for Development</a:t>
            </a:r>
          </a:p>
        </p:txBody>
      </p:sp>
    </p:spTree>
    <p:extLst>
      <p:ext uri="{BB962C8B-B14F-4D97-AF65-F5344CB8AC3E}">
        <p14:creationId xmlns:p14="http://schemas.microsoft.com/office/powerpoint/2010/main" val="20811967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erian govt releases N100 billion Sukuk Bond proceeds for 25 Road  Projects - Premium Times Nigeria">
            <a:extLst>
              <a:ext uri="{FF2B5EF4-FFF2-40B4-BE49-F238E27FC236}">
                <a16:creationId xmlns:a16="http://schemas.microsoft.com/office/drawing/2014/main" id="{6C4DA3C0-F76E-6A05-71DC-15283F0702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480" y="1735704"/>
            <a:ext cx="11002780" cy="5122296"/>
          </a:xfrm>
          <a:prstGeom prst="rect">
            <a:avLst/>
          </a:prstGeom>
          <a:noFill/>
          <a:ln>
            <a:noFill/>
          </a:ln>
        </p:spPr>
      </p:pic>
      <p:sp>
        <p:nvSpPr>
          <p:cNvPr id="7" name="TextBox 6">
            <a:extLst>
              <a:ext uri="{FF2B5EF4-FFF2-40B4-BE49-F238E27FC236}">
                <a16:creationId xmlns:a16="http://schemas.microsoft.com/office/drawing/2014/main" id="{6B532A47-3C43-C80F-E818-04103F6FA30E}"/>
              </a:ext>
            </a:extLst>
          </p:cNvPr>
          <p:cNvSpPr txBox="1"/>
          <p:nvPr/>
        </p:nvSpPr>
        <p:spPr>
          <a:xfrm>
            <a:off x="794480" y="1276222"/>
            <a:ext cx="11002780" cy="374077"/>
          </a:xfrm>
          <a:prstGeom prst="rect">
            <a:avLst/>
          </a:prstGeom>
          <a:noFill/>
        </p:spPr>
        <p:txBody>
          <a:bodyPr wrap="square">
            <a:spAutoFit/>
          </a:bodyPr>
          <a:lstStyle/>
          <a:p>
            <a:pPr marL="0" marR="0">
              <a:lnSpc>
                <a:spcPct val="107000"/>
              </a:lnSpc>
              <a:spcBef>
                <a:spcPts val="0"/>
              </a:spcBef>
              <a:spcAft>
                <a:spcPts val="0"/>
              </a:spcAft>
            </a:pPr>
            <a:r>
              <a:rPr lang="en-US" sz="1800" b="1" dirty="0">
                <a:solidFill>
                  <a:srgbClr val="FFFF00"/>
                </a:solidFill>
                <a:effectLst/>
                <a:latin typeface="Rockwell" panose="02060603020205020403" pitchFamily="18" charset="0"/>
                <a:ea typeface="Calibri" panose="020F0502020204030204" pitchFamily="34" charset="0"/>
                <a:cs typeface="Arial" panose="020B0604020202020204" pitchFamily="34" charset="0"/>
              </a:rPr>
              <a:t>Nigerian government release N100 billion Sukuk Bond for 25 Road Projects - October 2017</a:t>
            </a:r>
            <a:endParaRPr lang="en-US" sz="16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DB64D27-701B-664C-6A5F-01FBC69E4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9465" y="6256782"/>
            <a:ext cx="942535" cy="601218"/>
          </a:xfrm>
          <a:prstGeom prst="rect">
            <a:avLst/>
          </a:prstGeom>
        </p:spPr>
      </p:pic>
      <p:pic>
        <p:nvPicPr>
          <p:cNvPr id="9" name="Picture 2" descr="Bank of Tanzania - TanzaniaInvest">
            <a:extLst>
              <a:ext uri="{FF2B5EF4-FFF2-40B4-BE49-F238E27FC236}">
                <a16:creationId xmlns:a16="http://schemas.microsoft.com/office/drawing/2014/main" id="{5BA8720C-AEE1-C1EE-ADB1-0CEBF0121A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27900"/>
            <a:ext cx="942535" cy="530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F29EDEC-1840-0A46-B6F1-D571D129E9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11" name="Picture 2" descr="AlHuda CIBE is Committed for Development of Islamic Banking in Russian  Speaking Countries">
            <a:extLst>
              <a:ext uri="{FF2B5EF4-FFF2-40B4-BE49-F238E27FC236}">
                <a16:creationId xmlns:a16="http://schemas.microsoft.com/office/drawing/2014/main" id="{B5935D46-7CC4-361B-75AA-05E2433E09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2EE9E0B7-F5E0-6CD4-A777-C22A69CC3234}"/>
              </a:ext>
            </a:extLst>
          </p:cNvPr>
          <p:cNvSpPr txBox="1">
            <a:spLocks/>
          </p:cNvSpPr>
          <p:nvPr/>
        </p:nvSpPr>
        <p:spPr>
          <a:xfrm>
            <a:off x="293210" y="274587"/>
            <a:ext cx="9608215" cy="9162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rgbClr val="FFFF00"/>
                </a:solidFill>
                <a:latin typeface="Book Antiqua" panose="02040602050305030304" pitchFamily="18" charset="0"/>
              </a:rPr>
              <a:t>5.0 African Countries and Sukuk for Development</a:t>
            </a:r>
            <a:endParaRPr lang="en-US" sz="3200" b="1"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156630043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igeria Says N250bn Sukuk Proceeds to Form Part of 2021 Capital Funding –  Arise News">
            <a:extLst>
              <a:ext uri="{FF2B5EF4-FFF2-40B4-BE49-F238E27FC236}">
                <a16:creationId xmlns:a16="http://schemas.microsoft.com/office/drawing/2014/main" id="{72444481-D12F-AC24-B116-7CB29A80B2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320" y="1768839"/>
            <a:ext cx="10238283" cy="4856501"/>
          </a:xfrm>
          <a:prstGeom prst="rect">
            <a:avLst/>
          </a:prstGeom>
          <a:noFill/>
          <a:ln>
            <a:noFill/>
          </a:ln>
        </p:spPr>
      </p:pic>
      <p:sp>
        <p:nvSpPr>
          <p:cNvPr id="5" name="TextBox 4">
            <a:extLst>
              <a:ext uri="{FF2B5EF4-FFF2-40B4-BE49-F238E27FC236}">
                <a16:creationId xmlns:a16="http://schemas.microsoft.com/office/drawing/2014/main" id="{B2185877-1114-8EA2-2CBD-88A181F7472E}"/>
              </a:ext>
            </a:extLst>
          </p:cNvPr>
          <p:cNvSpPr txBox="1"/>
          <p:nvPr/>
        </p:nvSpPr>
        <p:spPr>
          <a:xfrm>
            <a:off x="1199213" y="1231251"/>
            <a:ext cx="9958467" cy="530594"/>
          </a:xfrm>
          <a:prstGeom prst="rect">
            <a:avLst/>
          </a:prstGeom>
          <a:noFill/>
        </p:spPr>
        <p:txBody>
          <a:bodyPr wrap="square">
            <a:spAutoFit/>
          </a:bodyPr>
          <a:lstStyle/>
          <a:p>
            <a:pPr marL="0" marR="0" algn="ctr">
              <a:lnSpc>
                <a:spcPct val="107000"/>
              </a:lnSpc>
              <a:spcBef>
                <a:spcPts val="0"/>
              </a:spcBef>
              <a:spcAft>
                <a:spcPts val="800"/>
              </a:spcAft>
            </a:pPr>
            <a:r>
              <a:rPr lang="en-US" sz="2800" b="1" dirty="0">
                <a:solidFill>
                  <a:srgbClr val="FFFF00"/>
                </a:solidFill>
                <a:effectLst/>
                <a:latin typeface="Rockwell" panose="02060603020205020403" pitchFamily="18" charset="0"/>
                <a:ea typeface="Times New Roman" panose="02020603050405020304" pitchFamily="18" charset="0"/>
                <a:cs typeface="Times New Roman" panose="02020603050405020304" pitchFamily="18" charset="0"/>
              </a:rPr>
              <a:t>Sukuk Funds Road Infrastructure in Northern Nigeria</a:t>
            </a:r>
            <a:endParaRPr lang="en-US" sz="24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C220504-3026-0EE9-B23E-BB1FB0C0D8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9465" y="6256782"/>
            <a:ext cx="942535" cy="601218"/>
          </a:xfrm>
          <a:prstGeom prst="rect">
            <a:avLst/>
          </a:prstGeom>
        </p:spPr>
      </p:pic>
      <p:pic>
        <p:nvPicPr>
          <p:cNvPr id="8" name="Picture 2" descr="Bank of Tanzania - TanzaniaInvest">
            <a:extLst>
              <a:ext uri="{FF2B5EF4-FFF2-40B4-BE49-F238E27FC236}">
                <a16:creationId xmlns:a16="http://schemas.microsoft.com/office/drawing/2014/main" id="{B6E0A44A-8A61-08E7-D081-EB746354E3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27900"/>
            <a:ext cx="942535" cy="530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055D1A9-C2C2-68F0-D831-5536CC36D4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10" name="Picture 2" descr="AlHuda CIBE is Committed for Development of Islamic Banking in Russian  Speaking Countries">
            <a:extLst>
              <a:ext uri="{FF2B5EF4-FFF2-40B4-BE49-F238E27FC236}">
                <a16:creationId xmlns:a16="http://schemas.microsoft.com/office/drawing/2014/main" id="{45A832E2-238C-E157-1FD9-9CEEA565B7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B1CF93D4-886C-717D-63C4-8E50B36DE9AF}"/>
              </a:ext>
            </a:extLst>
          </p:cNvPr>
          <p:cNvSpPr txBox="1">
            <a:spLocks/>
          </p:cNvSpPr>
          <p:nvPr/>
        </p:nvSpPr>
        <p:spPr>
          <a:xfrm>
            <a:off x="-32176" y="232660"/>
            <a:ext cx="9608215" cy="9162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rgbClr val="FFFF00"/>
                </a:solidFill>
                <a:latin typeface="Book Antiqua" panose="02040602050305030304" pitchFamily="18" charset="0"/>
              </a:rPr>
              <a:t>5.0 African Countries and Sukuk for Development</a:t>
            </a:r>
            <a:endParaRPr lang="en-US" sz="3200" b="1"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147488669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gos Seeks Sukuk Bond, Others to Finance Infrastructural Projects">
            <a:extLst>
              <a:ext uri="{FF2B5EF4-FFF2-40B4-BE49-F238E27FC236}">
                <a16:creationId xmlns:a16="http://schemas.microsoft.com/office/drawing/2014/main" id="{D96A8606-6DDD-FDC5-5C6D-4547E76BFA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539" y="1978701"/>
            <a:ext cx="11122700" cy="4736891"/>
          </a:xfrm>
          <a:prstGeom prst="rect">
            <a:avLst/>
          </a:prstGeom>
          <a:noFill/>
          <a:ln>
            <a:noFill/>
          </a:ln>
        </p:spPr>
      </p:pic>
      <p:sp>
        <p:nvSpPr>
          <p:cNvPr id="6" name="TextBox 5">
            <a:extLst>
              <a:ext uri="{FF2B5EF4-FFF2-40B4-BE49-F238E27FC236}">
                <a16:creationId xmlns:a16="http://schemas.microsoft.com/office/drawing/2014/main" id="{7DA6AF9C-5E7F-E991-1E4B-1C72F5E3B415}"/>
              </a:ext>
            </a:extLst>
          </p:cNvPr>
          <p:cNvSpPr txBox="1"/>
          <p:nvPr/>
        </p:nvSpPr>
        <p:spPr>
          <a:xfrm>
            <a:off x="989351" y="1304482"/>
            <a:ext cx="10073389" cy="593239"/>
          </a:xfrm>
          <a:prstGeom prst="rect">
            <a:avLst/>
          </a:prstGeom>
          <a:noFill/>
        </p:spPr>
        <p:txBody>
          <a:bodyPr wrap="square">
            <a:spAutoFit/>
          </a:bodyPr>
          <a:lstStyle/>
          <a:p>
            <a:pPr marL="0" marR="0" algn="ctr">
              <a:lnSpc>
                <a:spcPct val="107000"/>
              </a:lnSpc>
              <a:spcBef>
                <a:spcPts val="0"/>
              </a:spcBef>
              <a:spcAft>
                <a:spcPts val="0"/>
              </a:spcAft>
            </a:pPr>
            <a:r>
              <a:rPr lang="en-US" sz="3200" b="1" dirty="0">
                <a:solidFill>
                  <a:srgbClr val="FFFF00"/>
                </a:solidFill>
                <a:effectLst/>
                <a:latin typeface="Rockwell" panose="02060603020205020403" pitchFamily="18" charset="0"/>
                <a:ea typeface="Calibri" panose="020F0502020204030204" pitchFamily="34" charset="0"/>
                <a:cs typeface="Arial" panose="020B0604020202020204" pitchFamily="34" charset="0"/>
              </a:rPr>
              <a:t>Sukuk financed Road building in Nigeria</a:t>
            </a:r>
            <a:endParaRPr lang="en-US" sz="28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5E83BB3-5A59-9729-8E2C-39BB168434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9465" y="6256782"/>
            <a:ext cx="942535" cy="601218"/>
          </a:xfrm>
          <a:prstGeom prst="rect">
            <a:avLst/>
          </a:prstGeom>
        </p:spPr>
      </p:pic>
      <p:pic>
        <p:nvPicPr>
          <p:cNvPr id="8" name="Picture 2" descr="Bank of Tanzania - TanzaniaInvest">
            <a:extLst>
              <a:ext uri="{FF2B5EF4-FFF2-40B4-BE49-F238E27FC236}">
                <a16:creationId xmlns:a16="http://schemas.microsoft.com/office/drawing/2014/main" id="{061D59EA-4DCD-D044-0E63-D308E80180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27900"/>
            <a:ext cx="942535" cy="530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55D2744-3146-34CF-AB0A-6EAA256FEB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10" name="Picture 2" descr="AlHuda CIBE is Committed for Development of Islamic Banking in Russian  Speaking Countries">
            <a:extLst>
              <a:ext uri="{FF2B5EF4-FFF2-40B4-BE49-F238E27FC236}">
                <a16:creationId xmlns:a16="http://schemas.microsoft.com/office/drawing/2014/main" id="{BB91A3E4-4194-325C-CF86-4C2AF17D47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40EF3974-4A77-1ECD-9C7E-2CE98DCA4AF9}"/>
              </a:ext>
            </a:extLst>
          </p:cNvPr>
          <p:cNvSpPr txBox="1">
            <a:spLocks/>
          </p:cNvSpPr>
          <p:nvPr/>
        </p:nvSpPr>
        <p:spPr>
          <a:xfrm>
            <a:off x="31654" y="211311"/>
            <a:ext cx="9608215" cy="9162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rgbClr val="FFFF00"/>
                </a:solidFill>
                <a:latin typeface="Book Antiqua" panose="02040602050305030304" pitchFamily="18" charset="0"/>
              </a:rPr>
              <a:t>5.0 African Countries and Sukuk for Development</a:t>
            </a:r>
            <a:endParaRPr lang="en-US" sz="3200" b="1"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20378249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ub Saharan Africa Economic Outlook January 2019">
            <a:extLst>
              <a:ext uri="{FF2B5EF4-FFF2-40B4-BE49-F238E27FC236}">
                <a16:creationId xmlns:a16="http://schemas.microsoft.com/office/drawing/2014/main" id="{14293BE9-4C37-A18A-DAE4-99F33194B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363" y="1443835"/>
            <a:ext cx="9350637" cy="54141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184C815-D287-43C0-A4EB-477B577158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6" name="Picture 2" descr="AlHuda CIBE is Committed for Development of Islamic Banking in Russian  Speaking Countries">
            <a:extLst>
              <a:ext uri="{FF2B5EF4-FFF2-40B4-BE49-F238E27FC236}">
                <a16:creationId xmlns:a16="http://schemas.microsoft.com/office/drawing/2014/main" id="{BB1B73E2-D828-24DF-61B2-A1DC2242AD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4E4A65B-5165-CB66-A403-45859DA9FF30}"/>
              </a:ext>
            </a:extLst>
          </p:cNvPr>
          <p:cNvSpPr txBox="1">
            <a:spLocks/>
          </p:cNvSpPr>
          <p:nvPr/>
        </p:nvSpPr>
        <p:spPr>
          <a:xfrm>
            <a:off x="2431080" y="222195"/>
            <a:ext cx="9659116" cy="916230"/>
          </a:xfrm>
          <a:prstGeom prst="rect">
            <a:avLst/>
          </a:prstGeom>
          <a:noFill/>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chemeClr val="bg1"/>
                </a:solidFill>
                <a:effectLst>
                  <a:outerShdw blurRad="50800" dist="38100" dir="2700000" algn="tl" rotWithShape="0">
                    <a:prstClr val="black">
                      <a:alpha val="60000"/>
                    </a:prstClr>
                  </a:outerShdw>
                </a:effectLst>
                <a:latin typeface="+mj-lt"/>
                <a:ea typeface="+mj-ea"/>
                <a:cs typeface="+mj-cs"/>
              </a:defRPr>
            </a:lvl1pPr>
          </a:lstStyle>
          <a:p>
            <a:pPr algn="ctr"/>
            <a:r>
              <a:rPr lang="en-US" sz="3200" b="1" dirty="0">
                <a:solidFill>
                  <a:srgbClr val="FFFF00"/>
                </a:solidFill>
                <a:latin typeface="Book Antiqua" panose="02040602050305030304" pitchFamily="18" charset="0"/>
              </a:rPr>
              <a:t>5.0 The Needs for Financing in Sub-Saharan Africa</a:t>
            </a:r>
          </a:p>
        </p:txBody>
      </p:sp>
    </p:spTree>
    <p:extLst>
      <p:ext uri="{BB962C8B-B14F-4D97-AF65-F5344CB8AC3E}">
        <p14:creationId xmlns:p14="http://schemas.microsoft.com/office/powerpoint/2010/main" val="1187326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frica's debt burden and the COVID-19 economic crisis – ACCORD">
            <a:extLst>
              <a:ext uri="{FF2B5EF4-FFF2-40B4-BE49-F238E27FC236}">
                <a16:creationId xmlns:a16="http://schemas.microsoft.com/office/drawing/2014/main" id="{B5934886-7121-212E-2278-841C3C7C8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785" y="1443834"/>
            <a:ext cx="9639419" cy="54141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E6CB49A-80CB-5835-D453-04D183DE06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6" name="Picture 2" descr="AlHuda CIBE is Committed for Development of Islamic Banking in Russian  Speaking Countries">
            <a:extLst>
              <a:ext uri="{FF2B5EF4-FFF2-40B4-BE49-F238E27FC236}">
                <a16:creationId xmlns:a16="http://schemas.microsoft.com/office/drawing/2014/main" id="{80699DD7-55A5-9E7C-441D-9EAB6E58E7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C6708AC3-0C6B-34E5-DA45-31C12146B01C}"/>
              </a:ext>
            </a:extLst>
          </p:cNvPr>
          <p:cNvSpPr txBox="1">
            <a:spLocks/>
          </p:cNvSpPr>
          <p:nvPr/>
        </p:nvSpPr>
        <p:spPr>
          <a:xfrm>
            <a:off x="2736490" y="222195"/>
            <a:ext cx="9353706" cy="916230"/>
          </a:xfrm>
          <a:prstGeom prst="rect">
            <a:avLst/>
          </a:prstGeom>
          <a:noFill/>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chemeClr val="bg1"/>
                </a:solidFill>
                <a:effectLst>
                  <a:outerShdw blurRad="50800" dist="38100" dir="2700000" algn="tl" rotWithShape="0">
                    <a:prstClr val="black">
                      <a:alpha val="60000"/>
                    </a:prstClr>
                  </a:outerShdw>
                </a:effectLst>
                <a:latin typeface="+mj-lt"/>
                <a:ea typeface="+mj-ea"/>
                <a:cs typeface="+mj-cs"/>
              </a:defRPr>
            </a:lvl1pPr>
          </a:lstStyle>
          <a:p>
            <a:r>
              <a:rPr lang="en-US" sz="3200" b="1" dirty="0">
                <a:solidFill>
                  <a:srgbClr val="FFFF00"/>
                </a:solidFill>
                <a:latin typeface="Book Antiqua" panose="02040602050305030304" pitchFamily="18" charset="0"/>
              </a:rPr>
              <a:t>5.0 The Needs for Financing in Sub-Saharan Africa</a:t>
            </a:r>
          </a:p>
        </p:txBody>
      </p:sp>
    </p:spTree>
    <p:extLst>
      <p:ext uri="{BB962C8B-B14F-4D97-AF65-F5344CB8AC3E}">
        <p14:creationId xmlns:p14="http://schemas.microsoft.com/office/powerpoint/2010/main" val="18502949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9B7891-EE20-5878-ECFB-4CDB847783A7}"/>
              </a:ext>
            </a:extLst>
          </p:cNvPr>
          <p:cNvPicPr>
            <a:picLocks noChangeAspect="1"/>
          </p:cNvPicPr>
          <p:nvPr/>
        </p:nvPicPr>
        <p:blipFill>
          <a:blip r:embed="rId2"/>
          <a:stretch>
            <a:fillRect/>
          </a:stretch>
        </p:blipFill>
        <p:spPr>
          <a:xfrm>
            <a:off x="2431080" y="1138425"/>
            <a:ext cx="9760920" cy="5719575"/>
          </a:xfrm>
          <a:prstGeom prst="rect">
            <a:avLst/>
          </a:prstGeom>
        </p:spPr>
      </p:pic>
      <p:pic>
        <p:nvPicPr>
          <p:cNvPr id="7" name="Picture 6">
            <a:extLst>
              <a:ext uri="{FF2B5EF4-FFF2-40B4-BE49-F238E27FC236}">
                <a16:creationId xmlns:a16="http://schemas.microsoft.com/office/drawing/2014/main" id="{AAF76DAB-7AB1-AB05-B5A4-51D79ED0E4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8" name="Picture 2" descr="AlHuda CIBE is Committed for Development of Islamic Banking in Russian  Speaking Countries">
            <a:extLst>
              <a:ext uri="{FF2B5EF4-FFF2-40B4-BE49-F238E27FC236}">
                <a16:creationId xmlns:a16="http://schemas.microsoft.com/office/drawing/2014/main" id="{24A4DBEC-2BE0-68D5-80CB-369418D096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D080A311-E5B3-82B4-DA57-4E4651FBB4A5}"/>
              </a:ext>
            </a:extLst>
          </p:cNvPr>
          <p:cNvSpPr txBox="1">
            <a:spLocks/>
          </p:cNvSpPr>
          <p:nvPr/>
        </p:nvSpPr>
        <p:spPr>
          <a:xfrm>
            <a:off x="2736490" y="222195"/>
            <a:ext cx="9353706" cy="916230"/>
          </a:xfrm>
          <a:prstGeom prst="rect">
            <a:avLst/>
          </a:prstGeom>
          <a:noFill/>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chemeClr val="bg1"/>
                </a:solidFill>
                <a:effectLst>
                  <a:outerShdw blurRad="50800" dist="38100" dir="2700000" algn="tl" rotWithShape="0">
                    <a:prstClr val="black">
                      <a:alpha val="60000"/>
                    </a:prstClr>
                  </a:outerShdw>
                </a:effectLst>
                <a:latin typeface="+mj-lt"/>
                <a:ea typeface="+mj-ea"/>
                <a:cs typeface="+mj-cs"/>
              </a:defRPr>
            </a:lvl1pPr>
          </a:lstStyle>
          <a:p>
            <a:r>
              <a:rPr lang="en-US" sz="3200" b="1" dirty="0">
                <a:solidFill>
                  <a:srgbClr val="FFFF00"/>
                </a:solidFill>
                <a:latin typeface="Book Antiqua" panose="02040602050305030304" pitchFamily="18" charset="0"/>
              </a:rPr>
              <a:t>5.0 The Needs for Financing in Sub-Saharan Africa</a:t>
            </a:r>
          </a:p>
        </p:txBody>
      </p:sp>
    </p:spTree>
    <p:extLst>
      <p:ext uri="{BB962C8B-B14F-4D97-AF65-F5344CB8AC3E}">
        <p14:creationId xmlns:p14="http://schemas.microsoft.com/office/powerpoint/2010/main" val="923977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2804C40-4C97-F005-095C-E78DE51ED780}"/>
              </a:ext>
            </a:extLst>
          </p:cNvPr>
          <p:cNvGraphicFramePr>
            <a:graphicFrameLocks noGrp="1"/>
          </p:cNvGraphicFramePr>
          <p:nvPr>
            <p:extLst>
              <p:ext uri="{D42A27DB-BD31-4B8C-83A1-F6EECF244321}">
                <p14:modId xmlns:p14="http://schemas.microsoft.com/office/powerpoint/2010/main" val="233028989"/>
              </p:ext>
            </p:extLst>
          </p:nvPr>
        </p:nvGraphicFramePr>
        <p:xfrm>
          <a:off x="2583784" y="1443835"/>
          <a:ext cx="9608216" cy="5465308"/>
        </p:xfrm>
        <a:graphic>
          <a:graphicData uri="http://schemas.openxmlformats.org/drawingml/2006/table">
            <a:tbl>
              <a:tblPr/>
              <a:tblGrid>
                <a:gridCol w="2402054">
                  <a:extLst>
                    <a:ext uri="{9D8B030D-6E8A-4147-A177-3AD203B41FA5}">
                      <a16:colId xmlns:a16="http://schemas.microsoft.com/office/drawing/2014/main" val="20000"/>
                    </a:ext>
                  </a:extLst>
                </a:gridCol>
                <a:gridCol w="2402054">
                  <a:extLst>
                    <a:ext uri="{9D8B030D-6E8A-4147-A177-3AD203B41FA5}">
                      <a16:colId xmlns:a16="http://schemas.microsoft.com/office/drawing/2014/main" val="20001"/>
                    </a:ext>
                  </a:extLst>
                </a:gridCol>
                <a:gridCol w="2402054">
                  <a:extLst>
                    <a:ext uri="{9D8B030D-6E8A-4147-A177-3AD203B41FA5}">
                      <a16:colId xmlns:a16="http://schemas.microsoft.com/office/drawing/2014/main" val="20002"/>
                    </a:ext>
                  </a:extLst>
                </a:gridCol>
                <a:gridCol w="2402054">
                  <a:extLst>
                    <a:ext uri="{9D8B030D-6E8A-4147-A177-3AD203B41FA5}">
                      <a16:colId xmlns:a16="http://schemas.microsoft.com/office/drawing/2014/main" val="20003"/>
                    </a:ext>
                  </a:extLst>
                </a:gridCol>
              </a:tblGrid>
              <a:tr h="271484">
                <a:tc>
                  <a:txBody>
                    <a:bodyPr/>
                    <a:lstStyle/>
                    <a:p>
                      <a:pPr algn="ctr" fontAlgn="b"/>
                      <a:r>
                        <a:rPr lang="en-ZA" sz="900" b="1" i="0" u="none" strike="noStrike" dirty="0">
                          <a:solidFill>
                            <a:schemeClr val="bg1"/>
                          </a:solidFill>
                          <a:effectLst/>
                          <a:latin typeface="Arial" panose="020B0604020202020204" pitchFamily="34" charset="0"/>
                          <a:cs typeface="Arial" panose="020B0604020202020204" pitchFamily="34" charset="0"/>
                        </a:rPr>
                        <a:t>Jobs</a:t>
                      </a:r>
                    </a:p>
                  </a:txBody>
                  <a:tcPr marL="7144" marR="7144" marT="7144"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00000"/>
                    </a:solidFill>
                  </a:tcPr>
                </a:tc>
                <a:tc>
                  <a:txBody>
                    <a:bodyPr/>
                    <a:lstStyle/>
                    <a:p>
                      <a:pPr algn="ctr" fontAlgn="b"/>
                      <a:r>
                        <a:rPr lang="en-ZA" sz="900" b="1" i="0" u="none" strike="noStrike" dirty="0">
                          <a:solidFill>
                            <a:schemeClr val="bg1"/>
                          </a:solidFill>
                          <a:effectLst/>
                          <a:latin typeface="Arial" panose="020B0604020202020204" pitchFamily="34" charset="0"/>
                          <a:cs typeface="Arial" panose="020B0604020202020204" pitchFamily="34" charset="0"/>
                        </a:rPr>
                        <a:t>Infrastructure</a:t>
                      </a:r>
                    </a:p>
                  </a:txBody>
                  <a:tcPr marL="7144" marR="7144" marT="7144"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00000"/>
                    </a:solidFill>
                  </a:tcPr>
                </a:tc>
                <a:tc>
                  <a:txBody>
                    <a:bodyPr/>
                    <a:lstStyle/>
                    <a:p>
                      <a:pPr algn="ctr" fontAlgn="b"/>
                      <a:r>
                        <a:rPr lang="en-ZA" sz="900" b="1" i="0" u="none" strike="noStrike" dirty="0">
                          <a:solidFill>
                            <a:schemeClr val="bg1"/>
                          </a:solidFill>
                          <a:effectLst/>
                          <a:latin typeface="Arial" panose="020B0604020202020204" pitchFamily="34" charset="0"/>
                          <a:cs typeface="Arial" panose="020B0604020202020204" pitchFamily="34" charset="0"/>
                        </a:rPr>
                        <a:t>Poverty</a:t>
                      </a:r>
                      <a:r>
                        <a:rPr lang="en-ZA" sz="900" b="1" i="0" u="none" strike="noStrike" baseline="0" dirty="0">
                          <a:solidFill>
                            <a:schemeClr val="bg1"/>
                          </a:solidFill>
                          <a:effectLst/>
                          <a:latin typeface="Arial" panose="020B0604020202020204" pitchFamily="34" charset="0"/>
                          <a:cs typeface="Arial" panose="020B0604020202020204" pitchFamily="34" charset="0"/>
                        </a:rPr>
                        <a:t> and Social Wages</a:t>
                      </a:r>
                      <a:endParaRPr lang="en-ZA" sz="900" b="1" i="0" u="none" strike="noStrike" dirty="0">
                        <a:solidFill>
                          <a:schemeClr val="bg1"/>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00000"/>
                    </a:solidFill>
                  </a:tcPr>
                </a:tc>
                <a:tc>
                  <a:txBody>
                    <a:bodyPr/>
                    <a:lstStyle/>
                    <a:p>
                      <a:pPr algn="ctr" fontAlgn="b"/>
                      <a:r>
                        <a:rPr lang="en-ZA" sz="900" b="1" i="0" u="none" strike="noStrike" dirty="0">
                          <a:solidFill>
                            <a:schemeClr val="bg1"/>
                          </a:solidFill>
                          <a:effectLst/>
                          <a:latin typeface="Arial" panose="020B0604020202020204" pitchFamily="34" charset="0"/>
                          <a:cs typeface="Arial" panose="020B0604020202020204" pitchFamily="34" charset="0"/>
                        </a:rPr>
                        <a:t>Health</a:t>
                      </a:r>
                    </a:p>
                  </a:txBody>
                  <a:tcPr marL="7144" marR="7144" marT="7144"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5142681">
                <a:tc>
                  <a:txBody>
                    <a:bodyPr/>
                    <a:lstStyle/>
                    <a:p>
                      <a:pPr marL="180975" marR="0" indent="-180975" algn="l" defTabSz="914400" rtl="0" eaLnBrk="0" fontAlgn="base" latinLnBrk="0" hangingPunct="0">
                        <a:lnSpc>
                          <a:spcPct val="100000"/>
                        </a:lnSpc>
                        <a:spcBef>
                          <a:spcPts val="800"/>
                        </a:spcBef>
                        <a:spcAft>
                          <a:spcPts val="0"/>
                        </a:spcAft>
                        <a:buClrTx/>
                        <a:buSzTx/>
                        <a:buFont typeface="Arial" pitchFamily="34" charset="0"/>
                        <a:buChar char="•"/>
                        <a:tabLst/>
                        <a:defRPr/>
                      </a:pPr>
                      <a:r>
                        <a:rPr lang="en-ZA" sz="1600" b="0" dirty="0">
                          <a:solidFill>
                            <a:schemeClr val="tx1"/>
                          </a:solidFill>
                          <a:latin typeface="+mn-lt"/>
                          <a:ea typeface="+mn-ea"/>
                          <a:cs typeface="+mn-cs"/>
                        </a:rPr>
                        <a:t>Target:</a:t>
                      </a:r>
                      <a:r>
                        <a:rPr lang="en-ZA" sz="1600" b="0" baseline="0" dirty="0">
                          <a:solidFill>
                            <a:schemeClr val="tx1"/>
                          </a:solidFill>
                          <a:latin typeface="+mn-lt"/>
                          <a:ea typeface="+mn-ea"/>
                          <a:cs typeface="+mn-cs"/>
                        </a:rPr>
                        <a:t> </a:t>
                      </a:r>
                      <a:r>
                        <a:rPr lang="en-ZA" sz="1600" b="0" dirty="0">
                          <a:solidFill>
                            <a:schemeClr val="tx1"/>
                          </a:solidFill>
                          <a:latin typeface="+mn-lt"/>
                          <a:ea typeface="+mn-ea"/>
                          <a:cs typeface="+mn-cs"/>
                        </a:rPr>
                        <a:t>to create 11 million new jobs by 2030</a:t>
                      </a:r>
                    </a:p>
                    <a:p>
                      <a:pPr marL="180975" marR="0" indent="-180975" algn="l" defTabSz="914400" rtl="0" eaLnBrk="0" fontAlgn="base" latinLnBrk="0" hangingPunct="0">
                        <a:lnSpc>
                          <a:spcPct val="100000"/>
                        </a:lnSpc>
                        <a:spcBef>
                          <a:spcPts val="800"/>
                        </a:spcBef>
                        <a:spcAft>
                          <a:spcPts val="0"/>
                        </a:spcAft>
                        <a:buClrTx/>
                        <a:buSzTx/>
                        <a:buFont typeface="Arial" pitchFamily="34" charset="0"/>
                        <a:buChar char="•"/>
                        <a:tabLst/>
                        <a:defRPr/>
                      </a:pPr>
                      <a:r>
                        <a:rPr lang="en-ZA" sz="1600" b="0" dirty="0">
                          <a:solidFill>
                            <a:schemeClr val="tx1"/>
                          </a:solidFill>
                          <a:latin typeface="+mn-lt"/>
                          <a:ea typeface="+mn-ea"/>
                          <a:cs typeface="+mn-cs"/>
                        </a:rPr>
                        <a:t>Key strategies in place  include:</a:t>
                      </a:r>
                    </a:p>
                    <a:p>
                      <a:pPr marL="269875" marR="0" lvl="1" indent="-92075" algn="l" defTabSz="914400" rtl="0" eaLnBrk="0" fontAlgn="base" latinLnBrk="0" hangingPunct="0">
                        <a:lnSpc>
                          <a:spcPct val="100000"/>
                        </a:lnSpc>
                        <a:spcBef>
                          <a:spcPts val="800"/>
                        </a:spcBef>
                        <a:spcAft>
                          <a:spcPts val="0"/>
                        </a:spcAft>
                        <a:buClrTx/>
                        <a:buSzTx/>
                        <a:buFont typeface="Arial" pitchFamily="34" charset="0"/>
                        <a:buChar char="-"/>
                        <a:tabLst/>
                        <a:defRPr/>
                      </a:pPr>
                      <a:r>
                        <a:rPr lang="en-ZA" sz="1600" b="0" dirty="0">
                          <a:solidFill>
                            <a:schemeClr val="tx1"/>
                          </a:solidFill>
                          <a:latin typeface="+mn-lt"/>
                          <a:ea typeface="+mn-ea"/>
                          <a:cs typeface="+mn-cs"/>
                        </a:rPr>
                        <a:t>Employment tax incentive</a:t>
                      </a:r>
                    </a:p>
                    <a:p>
                      <a:pPr marL="269875" marR="0" lvl="1" indent="-92075" algn="l" defTabSz="914400" rtl="0" eaLnBrk="0" fontAlgn="base" latinLnBrk="0" hangingPunct="0">
                        <a:lnSpc>
                          <a:spcPct val="100000"/>
                        </a:lnSpc>
                        <a:spcBef>
                          <a:spcPts val="800"/>
                        </a:spcBef>
                        <a:spcAft>
                          <a:spcPts val="0"/>
                        </a:spcAft>
                        <a:buClrTx/>
                        <a:buSzTx/>
                        <a:buFont typeface="Arial" pitchFamily="34" charset="0"/>
                        <a:buChar char="-"/>
                        <a:tabLst/>
                        <a:defRPr/>
                      </a:pPr>
                      <a:r>
                        <a:rPr lang="en-ZA" sz="1600" b="0" dirty="0">
                          <a:solidFill>
                            <a:schemeClr val="tx1"/>
                          </a:solidFill>
                          <a:latin typeface="+mn-lt"/>
                          <a:ea typeface="+mn-ea"/>
                          <a:cs typeface="+mn-cs"/>
                        </a:rPr>
                        <a:t>Industrial support programmes and manufacturing incentives</a:t>
                      </a:r>
                    </a:p>
                    <a:p>
                      <a:pPr marL="269875" marR="0" lvl="1" indent="-92075" algn="l" defTabSz="914400" rtl="0" eaLnBrk="0" fontAlgn="base" latinLnBrk="0" hangingPunct="0">
                        <a:lnSpc>
                          <a:spcPct val="100000"/>
                        </a:lnSpc>
                        <a:spcBef>
                          <a:spcPts val="800"/>
                        </a:spcBef>
                        <a:spcAft>
                          <a:spcPts val="0"/>
                        </a:spcAft>
                        <a:buClrTx/>
                        <a:buSzTx/>
                        <a:buFont typeface="Arial" pitchFamily="34" charset="0"/>
                        <a:buChar char="-"/>
                        <a:tabLst/>
                        <a:defRPr/>
                      </a:pPr>
                      <a:r>
                        <a:rPr lang="en-ZA" sz="1600" b="0" dirty="0">
                          <a:solidFill>
                            <a:schemeClr val="tx1"/>
                          </a:solidFill>
                          <a:latin typeface="+mn-lt"/>
                          <a:ea typeface="+mn-ea"/>
                          <a:cs typeface="+mn-cs"/>
                        </a:rPr>
                        <a:t>Expanded Public Works Programme</a:t>
                      </a:r>
                    </a:p>
                    <a:p>
                      <a:pPr marL="269875" marR="0" lvl="1" indent="-92075" algn="l" defTabSz="914400" rtl="0" eaLnBrk="0" fontAlgn="base" latinLnBrk="0" hangingPunct="0">
                        <a:lnSpc>
                          <a:spcPct val="100000"/>
                        </a:lnSpc>
                        <a:spcBef>
                          <a:spcPts val="800"/>
                        </a:spcBef>
                        <a:spcAft>
                          <a:spcPts val="0"/>
                        </a:spcAft>
                        <a:buClrTx/>
                        <a:buSzTx/>
                        <a:buFont typeface="Arial" pitchFamily="34" charset="0"/>
                        <a:buChar char="-"/>
                        <a:tabLst/>
                        <a:defRPr/>
                      </a:pPr>
                      <a:r>
                        <a:rPr lang="en-ZA" sz="1600" b="0" dirty="0">
                          <a:solidFill>
                            <a:schemeClr val="tx1"/>
                          </a:solidFill>
                          <a:latin typeface="+mn-lt"/>
                          <a:ea typeface="+mn-ea"/>
                          <a:cs typeface="+mn-cs"/>
                        </a:rPr>
                        <a:t>Special economic zones to promote exports</a:t>
                      </a:r>
                    </a:p>
                    <a:p>
                      <a:pPr marL="269875" marR="0" lvl="1" indent="-92075" algn="l" defTabSz="914400" rtl="0" eaLnBrk="0" fontAlgn="base" latinLnBrk="0" hangingPunct="0">
                        <a:lnSpc>
                          <a:spcPct val="100000"/>
                        </a:lnSpc>
                        <a:spcBef>
                          <a:spcPts val="800"/>
                        </a:spcBef>
                        <a:spcAft>
                          <a:spcPts val="0"/>
                        </a:spcAft>
                        <a:buClrTx/>
                        <a:buSzTx/>
                        <a:buFont typeface="Arial" pitchFamily="34" charset="0"/>
                        <a:buChar char="-"/>
                        <a:tabLst/>
                        <a:defRPr/>
                      </a:pPr>
                      <a:r>
                        <a:rPr lang="en-ZA" sz="1600" b="0" dirty="0">
                          <a:solidFill>
                            <a:schemeClr val="tx1"/>
                          </a:solidFill>
                          <a:latin typeface="+mn-lt"/>
                          <a:ea typeface="+mn-ea"/>
                          <a:cs typeface="+mn-cs"/>
                        </a:rPr>
                        <a:t>Support for small, medium and micro enterprises</a:t>
                      </a:r>
                    </a:p>
                    <a:p>
                      <a:pPr marL="180975" indent="-180975" algn="l" fontAlgn="b"/>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DF5F6"/>
                    </a:solidFill>
                  </a:tcPr>
                </a:tc>
                <a:tc>
                  <a:txBody>
                    <a:bodyPr/>
                    <a:lstStyle/>
                    <a:p>
                      <a:pPr marL="180975" marR="0" indent="-180975" algn="l" defTabSz="914400" rtl="0" eaLnBrk="0" fontAlgn="base" latinLnBrk="0" hangingPunct="0">
                        <a:lnSpc>
                          <a:spcPct val="100000"/>
                        </a:lnSpc>
                        <a:spcBef>
                          <a:spcPts val="400"/>
                        </a:spcBef>
                        <a:spcAft>
                          <a:spcPts val="0"/>
                        </a:spcAft>
                        <a:buClrTx/>
                        <a:buSzTx/>
                        <a:buFont typeface="Arial" pitchFamily="34" charset="0"/>
                        <a:buChar char="•"/>
                        <a:tabLst/>
                        <a:defRPr/>
                      </a:pPr>
                      <a:r>
                        <a:rPr lang="en-ZA" sz="1400" b="0" kern="1200" dirty="0">
                          <a:solidFill>
                            <a:schemeClr val="tx1"/>
                          </a:solidFill>
                          <a:latin typeface="+mn-lt"/>
                          <a:ea typeface="+mn-ea"/>
                          <a:cs typeface="+mn-cs"/>
                        </a:rPr>
                        <a:t>Public sector investment to total ZAR847.3 billion over the medium</a:t>
                      </a:r>
                      <a:r>
                        <a:rPr lang="en-ZA" sz="1400" b="0" kern="1200" baseline="0" dirty="0">
                          <a:solidFill>
                            <a:schemeClr val="tx1"/>
                          </a:solidFill>
                          <a:latin typeface="+mn-lt"/>
                          <a:ea typeface="+mn-ea"/>
                          <a:cs typeface="+mn-cs"/>
                        </a:rPr>
                        <a:t> </a:t>
                      </a:r>
                      <a:r>
                        <a:rPr lang="en-ZA" sz="1400" b="0" kern="1200" dirty="0">
                          <a:solidFill>
                            <a:schemeClr val="tx1"/>
                          </a:solidFill>
                          <a:latin typeface="+mn-lt"/>
                          <a:ea typeface="+mn-ea"/>
                          <a:cs typeface="+mn-cs"/>
                        </a:rPr>
                        <a:t>term</a:t>
                      </a:r>
                    </a:p>
                    <a:p>
                      <a:pPr marL="0" marR="0" indent="0" algn="l" defTabSz="914400" rtl="0" eaLnBrk="0" fontAlgn="base" latinLnBrk="0" hangingPunct="0">
                        <a:lnSpc>
                          <a:spcPct val="100000"/>
                        </a:lnSpc>
                        <a:spcBef>
                          <a:spcPts val="400"/>
                        </a:spcBef>
                        <a:spcAft>
                          <a:spcPts val="0"/>
                        </a:spcAft>
                        <a:buClrTx/>
                        <a:buSzTx/>
                        <a:buFont typeface="Arial" pitchFamily="34" charset="0"/>
                        <a:buNone/>
                        <a:tabLst/>
                        <a:defRPr/>
                      </a:pPr>
                      <a:endParaRPr lang="en-ZA" sz="1400" b="0" kern="1200" dirty="0">
                        <a:solidFill>
                          <a:schemeClr val="tx1"/>
                        </a:solidFill>
                        <a:latin typeface="+mn-lt"/>
                        <a:ea typeface="+mn-ea"/>
                        <a:cs typeface="+mn-cs"/>
                      </a:endParaRPr>
                    </a:p>
                    <a:p>
                      <a:pPr marL="180975" marR="0" indent="-180975" algn="l" defTabSz="914400" rtl="0" eaLnBrk="0" fontAlgn="base" latinLnBrk="0" hangingPunct="0">
                        <a:lnSpc>
                          <a:spcPct val="100000"/>
                        </a:lnSpc>
                        <a:spcBef>
                          <a:spcPts val="400"/>
                        </a:spcBef>
                        <a:spcAft>
                          <a:spcPts val="0"/>
                        </a:spcAft>
                        <a:buClrTx/>
                        <a:buSzTx/>
                        <a:buFont typeface="Arial" pitchFamily="34" charset="0"/>
                        <a:buChar char="•"/>
                        <a:tabLst/>
                        <a:defRPr/>
                      </a:pPr>
                      <a:r>
                        <a:rPr lang="en-ZA" sz="1400" b="0" kern="1200" dirty="0">
                          <a:solidFill>
                            <a:schemeClr val="tx1"/>
                          </a:solidFill>
                          <a:latin typeface="+mn-lt"/>
                          <a:ea typeface="+mn-ea"/>
                          <a:cs typeface="+mn-cs"/>
                        </a:rPr>
                        <a:t>Independent power producers programme diversifying out of renewables into: gas; hydro; coal; and cross border projects</a:t>
                      </a:r>
                    </a:p>
                    <a:p>
                      <a:pPr marL="0" marR="0" indent="0" algn="l" defTabSz="914400" rtl="0" eaLnBrk="0" fontAlgn="base" latinLnBrk="0" hangingPunct="0">
                        <a:lnSpc>
                          <a:spcPct val="100000"/>
                        </a:lnSpc>
                        <a:spcBef>
                          <a:spcPts val="400"/>
                        </a:spcBef>
                        <a:spcAft>
                          <a:spcPts val="0"/>
                        </a:spcAft>
                        <a:buClrTx/>
                        <a:buSzTx/>
                        <a:buFont typeface="Arial" pitchFamily="34" charset="0"/>
                        <a:buNone/>
                        <a:tabLst/>
                        <a:defRPr/>
                      </a:pPr>
                      <a:endParaRPr lang="en-ZA" sz="1400" b="0" kern="1200" dirty="0">
                        <a:solidFill>
                          <a:schemeClr val="tx1"/>
                        </a:solidFill>
                        <a:latin typeface="+mn-lt"/>
                        <a:ea typeface="+mn-ea"/>
                        <a:cs typeface="+mn-cs"/>
                      </a:endParaRPr>
                    </a:p>
                    <a:p>
                      <a:pPr marL="180975" marR="0" indent="-180975" algn="l" defTabSz="914400" rtl="0" eaLnBrk="0" fontAlgn="base" latinLnBrk="0" hangingPunct="0">
                        <a:lnSpc>
                          <a:spcPct val="100000"/>
                        </a:lnSpc>
                        <a:spcBef>
                          <a:spcPts val="400"/>
                        </a:spcBef>
                        <a:spcAft>
                          <a:spcPts val="0"/>
                        </a:spcAft>
                        <a:buClrTx/>
                        <a:buSzTx/>
                        <a:buFont typeface="Arial" pitchFamily="34" charset="0"/>
                        <a:buChar char="•"/>
                        <a:tabLst/>
                        <a:defRPr/>
                      </a:pPr>
                      <a:r>
                        <a:rPr lang="en-ZA" sz="1400" b="0" kern="1200" dirty="0">
                          <a:solidFill>
                            <a:schemeClr val="tx1"/>
                          </a:solidFill>
                          <a:latin typeface="+mn-lt"/>
                          <a:ea typeface="+mn-ea"/>
                          <a:cs typeface="+mn-cs"/>
                        </a:rPr>
                        <a:t>Medupi and Kusile power stations construction underway</a:t>
                      </a:r>
                    </a:p>
                    <a:p>
                      <a:pPr marL="0" marR="0" indent="0" algn="l" defTabSz="914400" rtl="0" eaLnBrk="0" fontAlgn="base" latinLnBrk="0" hangingPunct="0">
                        <a:lnSpc>
                          <a:spcPct val="100000"/>
                        </a:lnSpc>
                        <a:spcBef>
                          <a:spcPts val="400"/>
                        </a:spcBef>
                        <a:spcAft>
                          <a:spcPts val="0"/>
                        </a:spcAft>
                        <a:buClrTx/>
                        <a:buSzTx/>
                        <a:buFont typeface="Arial" pitchFamily="34" charset="0"/>
                        <a:buNone/>
                        <a:tabLst/>
                        <a:defRPr/>
                      </a:pPr>
                      <a:endParaRPr lang="en-ZA" sz="1400" b="0" kern="1200" dirty="0">
                        <a:solidFill>
                          <a:schemeClr val="tx1"/>
                        </a:solidFill>
                        <a:latin typeface="+mn-lt"/>
                        <a:ea typeface="+mn-ea"/>
                        <a:cs typeface="+mn-cs"/>
                      </a:endParaRPr>
                    </a:p>
                    <a:p>
                      <a:pPr marL="180975" marR="0" indent="-180975" algn="l" defTabSz="914400" rtl="0" eaLnBrk="0" fontAlgn="base" latinLnBrk="0" hangingPunct="0">
                        <a:lnSpc>
                          <a:spcPct val="100000"/>
                        </a:lnSpc>
                        <a:spcBef>
                          <a:spcPts val="400"/>
                        </a:spcBef>
                        <a:spcAft>
                          <a:spcPts val="0"/>
                        </a:spcAft>
                        <a:buClrTx/>
                        <a:buSzTx/>
                        <a:buFont typeface="Arial" pitchFamily="34" charset="0"/>
                        <a:buChar char="•"/>
                        <a:tabLst/>
                        <a:defRPr/>
                      </a:pPr>
                      <a:r>
                        <a:rPr lang="en-ZA" sz="1400" b="0" kern="1200" dirty="0">
                          <a:solidFill>
                            <a:schemeClr val="tx1"/>
                          </a:solidFill>
                          <a:latin typeface="+mn-lt"/>
                          <a:ea typeface="+mn-ea"/>
                          <a:cs typeface="+mn-cs"/>
                        </a:rPr>
                        <a:t>Transnet to upgrade coal, iron ore and manganese rail lines whilst 29 large bulk water schemes are under construction</a:t>
                      </a:r>
                    </a:p>
                    <a:p>
                      <a:pPr marL="180975" marR="0" indent="-180975" algn="l" defTabSz="914400" rtl="0" eaLnBrk="0" fontAlgn="base" latinLnBrk="0" hangingPunct="0">
                        <a:lnSpc>
                          <a:spcPct val="100000"/>
                        </a:lnSpc>
                        <a:spcBef>
                          <a:spcPts val="400"/>
                        </a:spcBef>
                        <a:spcAft>
                          <a:spcPts val="0"/>
                        </a:spcAft>
                        <a:buClrTx/>
                        <a:buSzTx/>
                        <a:buFont typeface="Arial" pitchFamily="34" charset="0"/>
                        <a:buChar char="•"/>
                        <a:tabLst/>
                        <a:defRPr/>
                      </a:pPr>
                      <a:r>
                        <a:rPr lang="en-ZA" sz="1400" b="0" kern="1200" dirty="0">
                          <a:solidFill>
                            <a:schemeClr val="tx1"/>
                          </a:solidFill>
                          <a:latin typeface="+mn-lt"/>
                          <a:ea typeface="+mn-ea"/>
                          <a:cs typeface="+mn-cs"/>
                        </a:rPr>
                        <a:t>The new bus rapid transit system will be</a:t>
                      </a:r>
                      <a:r>
                        <a:rPr lang="en-ZA" sz="1400" b="0" kern="1200" baseline="0" dirty="0">
                          <a:solidFill>
                            <a:schemeClr val="tx1"/>
                          </a:solidFill>
                          <a:latin typeface="+mn-lt"/>
                          <a:ea typeface="+mn-ea"/>
                          <a:cs typeface="+mn-cs"/>
                        </a:rPr>
                        <a:t> </a:t>
                      </a:r>
                      <a:r>
                        <a:rPr lang="en-ZA" sz="1400" b="0" kern="1200" dirty="0">
                          <a:solidFill>
                            <a:schemeClr val="tx1"/>
                          </a:solidFill>
                          <a:latin typeface="+mn-lt"/>
                          <a:ea typeface="+mn-ea"/>
                          <a:cs typeface="+mn-cs"/>
                        </a:rPr>
                        <a:t>constructed in nine cities</a:t>
                      </a:r>
                    </a:p>
                    <a:p>
                      <a:pPr marL="180975" indent="-180975" algn="l" fontAlgn="b"/>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DF5F6"/>
                    </a:solidFill>
                  </a:tcPr>
                </a:tc>
                <a:tc>
                  <a:txBody>
                    <a:bodyPr/>
                    <a:lstStyle/>
                    <a:p>
                      <a:pPr marL="180975" marR="0" indent="-180975" algn="l" defTabSz="914400" rtl="0" eaLnBrk="0" fontAlgn="base" latinLnBrk="0" hangingPunct="0">
                        <a:lnSpc>
                          <a:spcPct val="100000"/>
                        </a:lnSpc>
                        <a:spcBef>
                          <a:spcPts val="800"/>
                        </a:spcBef>
                        <a:spcAft>
                          <a:spcPts val="0"/>
                        </a:spcAft>
                        <a:buClrTx/>
                        <a:buSzTx/>
                        <a:buFont typeface="Arial" pitchFamily="34" charset="0"/>
                        <a:buChar char="•"/>
                        <a:tabLst/>
                        <a:defRPr/>
                      </a:pPr>
                      <a:r>
                        <a:rPr lang="en-ZA" sz="1400" b="0" kern="1200" dirty="0">
                          <a:solidFill>
                            <a:schemeClr val="tx1"/>
                          </a:solidFill>
                          <a:latin typeface="+mn-lt"/>
                          <a:ea typeface="+mn-ea"/>
                          <a:cs typeface="+mn-cs"/>
                        </a:rPr>
                        <a:t>Community works programme to be established in every municipality</a:t>
                      </a:r>
                    </a:p>
                    <a:p>
                      <a:pPr marL="180975" marR="0" indent="-180975" algn="l" defTabSz="914400" rtl="0" eaLnBrk="0" fontAlgn="base" latinLnBrk="0" hangingPunct="0">
                        <a:lnSpc>
                          <a:spcPct val="100000"/>
                        </a:lnSpc>
                        <a:spcBef>
                          <a:spcPts val="800"/>
                        </a:spcBef>
                        <a:spcAft>
                          <a:spcPts val="0"/>
                        </a:spcAft>
                        <a:buClrTx/>
                        <a:buSzTx/>
                        <a:buFont typeface="Arial" pitchFamily="34" charset="0"/>
                        <a:buChar char="•"/>
                        <a:tabLst/>
                        <a:defRPr/>
                      </a:pPr>
                      <a:r>
                        <a:rPr lang="en-ZA" sz="1400" b="0" kern="1200" dirty="0">
                          <a:solidFill>
                            <a:schemeClr val="tx1"/>
                          </a:solidFill>
                          <a:latin typeface="+mn-lt"/>
                          <a:ea typeface="+mn-ea"/>
                          <a:cs typeface="+mn-cs"/>
                        </a:rPr>
                        <a:t>Support for smallholder farmers, rural employment programmes and land restitution</a:t>
                      </a:r>
                    </a:p>
                    <a:p>
                      <a:pPr marL="180975" indent="-180975" algn="l" fontAlgn="b"/>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DF5F6"/>
                    </a:solidFill>
                  </a:tcPr>
                </a:tc>
                <a:tc>
                  <a:txBody>
                    <a:bodyPr/>
                    <a:lstStyle/>
                    <a:p>
                      <a:pPr marL="180975" marR="0" indent="-180975" algn="l" defTabSz="914400" rtl="0" eaLnBrk="0" fontAlgn="base" latinLnBrk="0" hangingPunct="0">
                        <a:lnSpc>
                          <a:spcPct val="100000"/>
                        </a:lnSpc>
                        <a:spcBef>
                          <a:spcPts val="800"/>
                        </a:spcBef>
                        <a:spcAft>
                          <a:spcPts val="0"/>
                        </a:spcAft>
                        <a:buClrTx/>
                        <a:buSzTx/>
                        <a:buFont typeface="Arial" pitchFamily="34" charset="0"/>
                        <a:buChar char="•"/>
                        <a:tabLst/>
                        <a:defRPr/>
                      </a:pPr>
                      <a:r>
                        <a:rPr lang="en-ZA" sz="1400" b="0" kern="1200" dirty="0">
                          <a:solidFill>
                            <a:schemeClr val="tx1"/>
                          </a:solidFill>
                          <a:latin typeface="+mn-lt"/>
                          <a:ea typeface="+mn-ea"/>
                          <a:cs typeface="+mn-cs"/>
                        </a:rPr>
                        <a:t>More than ZAR21 billion allocated to build, refurbish and maintain health related infrastructure</a:t>
                      </a:r>
                    </a:p>
                    <a:p>
                      <a:pPr marL="180975" marR="0" indent="-180975" algn="l" defTabSz="914400" rtl="0" eaLnBrk="0" fontAlgn="base" latinLnBrk="0" hangingPunct="0">
                        <a:lnSpc>
                          <a:spcPct val="100000"/>
                        </a:lnSpc>
                        <a:spcBef>
                          <a:spcPts val="800"/>
                        </a:spcBef>
                        <a:spcAft>
                          <a:spcPts val="0"/>
                        </a:spcAft>
                        <a:buClrTx/>
                        <a:buSzTx/>
                        <a:buFont typeface="Arial" pitchFamily="34" charset="0"/>
                        <a:buChar char="•"/>
                        <a:tabLst/>
                        <a:defRPr/>
                      </a:pPr>
                      <a:r>
                        <a:rPr lang="en-ZA" sz="1400" b="0" kern="1200" dirty="0">
                          <a:solidFill>
                            <a:schemeClr val="tx1"/>
                          </a:solidFill>
                          <a:latin typeface="+mn-lt"/>
                          <a:ea typeface="+mn-ea"/>
                          <a:cs typeface="+mn-cs"/>
                        </a:rPr>
                        <a:t>Two National Health Insurance conditional grants will support contracting doctors and pilot health service innovations in 10 districts</a:t>
                      </a:r>
                    </a:p>
                    <a:p>
                      <a:pPr marL="180975" marR="0" indent="-180975" algn="l" defTabSz="914400" rtl="0" eaLnBrk="0" fontAlgn="base" latinLnBrk="0" hangingPunct="0">
                        <a:lnSpc>
                          <a:spcPct val="100000"/>
                        </a:lnSpc>
                        <a:spcBef>
                          <a:spcPts val="800"/>
                        </a:spcBef>
                        <a:spcAft>
                          <a:spcPts val="0"/>
                        </a:spcAft>
                        <a:buClrTx/>
                        <a:buSzTx/>
                        <a:buFont typeface="Arial" pitchFamily="34" charset="0"/>
                        <a:buChar char="•"/>
                        <a:tabLst/>
                        <a:defRPr/>
                      </a:pPr>
                      <a:r>
                        <a:rPr lang="en-ZA" sz="1400" b="0" kern="1200" dirty="0">
                          <a:solidFill>
                            <a:schemeClr val="tx1"/>
                          </a:solidFill>
                          <a:latin typeface="+mn-lt"/>
                          <a:ea typeface="+mn-ea"/>
                          <a:cs typeface="+mn-cs"/>
                        </a:rPr>
                        <a:t>Health professions training and development grant will boost the number of health professionals in the public health sector</a:t>
                      </a:r>
                    </a:p>
                    <a:p>
                      <a:pPr marL="180975" marR="0" indent="-180975" algn="l" defTabSz="914400" rtl="0" eaLnBrk="0" fontAlgn="base" latinLnBrk="0" hangingPunct="0">
                        <a:lnSpc>
                          <a:spcPct val="100000"/>
                        </a:lnSpc>
                        <a:spcBef>
                          <a:spcPts val="800"/>
                        </a:spcBef>
                        <a:spcAft>
                          <a:spcPts val="0"/>
                        </a:spcAft>
                        <a:buClrTx/>
                        <a:buSzTx/>
                        <a:buFont typeface="Arial" pitchFamily="34" charset="0"/>
                        <a:buChar char="•"/>
                        <a:tabLst/>
                        <a:defRPr/>
                      </a:pPr>
                      <a:r>
                        <a:rPr lang="en-US" sz="1400" b="0" kern="1200" dirty="0">
                          <a:solidFill>
                            <a:schemeClr val="tx1"/>
                          </a:solidFill>
                          <a:latin typeface="+mn-lt"/>
                          <a:ea typeface="+mn-ea"/>
                          <a:cs typeface="+mn-cs"/>
                        </a:rPr>
                        <a:t>Recruit, train and deploy between 700 000 and 1.3 million community health workers to implement community-based health care</a:t>
                      </a:r>
                      <a:endParaRPr lang="en-ZA" sz="1400" b="0" kern="1200" dirty="0">
                        <a:solidFill>
                          <a:schemeClr val="tx1"/>
                        </a:solidFill>
                        <a:latin typeface="+mn-lt"/>
                        <a:ea typeface="+mn-ea"/>
                        <a:cs typeface="+mn-cs"/>
                      </a:endParaRPr>
                    </a:p>
                  </a:txBody>
                  <a:tcPr marL="7144" marR="7144" marT="7144"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DF5F6"/>
                    </a:solidFill>
                  </a:tcPr>
                </a:tc>
                <a:extLst>
                  <a:ext uri="{0D108BD9-81ED-4DB2-BD59-A6C34878D82A}">
                    <a16:rowId xmlns:a16="http://schemas.microsoft.com/office/drawing/2014/main" val="10001"/>
                  </a:ext>
                </a:extLst>
              </a:tr>
            </a:tbl>
          </a:graphicData>
        </a:graphic>
      </p:graphicFrame>
      <p:sp>
        <p:nvSpPr>
          <p:cNvPr id="5" name="Title 1">
            <a:extLst>
              <a:ext uri="{FF2B5EF4-FFF2-40B4-BE49-F238E27FC236}">
                <a16:creationId xmlns:a16="http://schemas.microsoft.com/office/drawing/2014/main" id="{88B5E751-2196-890A-818D-39CC478D172B}"/>
              </a:ext>
            </a:extLst>
          </p:cNvPr>
          <p:cNvSpPr>
            <a:spLocks noGrp="1"/>
          </p:cNvSpPr>
          <p:nvPr>
            <p:ph type="title"/>
          </p:nvPr>
        </p:nvSpPr>
        <p:spPr>
          <a:xfrm>
            <a:off x="2475345" y="527605"/>
            <a:ext cx="9716655" cy="763525"/>
          </a:xfrm>
        </p:spPr>
        <p:txBody>
          <a:bodyPr>
            <a:normAutofit/>
          </a:bodyPr>
          <a:lstStyle/>
          <a:p>
            <a:pPr algn="ctr"/>
            <a:r>
              <a:rPr lang="en-GB" sz="2800" b="1" dirty="0">
                <a:latin typeface="Book Antiqua" panose="02040602050305030304" pitchFamily="18" charset="0"/>
              </a:rPr>
              <a:t>RSA  USD 500 Ijara Sukuk Structure 2014</a:t>
            </a:r>
          </a:p>
        </p:txBody>
      </p:sp>
      <p:pic>
        <p:nvPicPr>
          <p:cNvPr id="6" name="Picture 5">
            <a:extLst>
              <a:ext uri="{FF2B5EF4-FFF2-40B4-BE49-F238E27FC236}">
                <a16:creationId xmlns:a16="http://schemas.microsoft.com/office/drawing/2014/main" id="{4B612BBC-63D0-78E4-FD77-679E55126B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7" name="Picture 2" descr="AlHuda CIBE is Committed for Development of Islamic Banking in Russian  Speaking Countries">
            <a:extLst>
              <a:ext uri="{FF2B5EF4-FFF2-40B4-BE49-F238E27FC236}">
                <a16:creationId xmlns:a16="http://schemas.microsoft.com/office/drawing/2014/main" id="{B0CE2E9B-F283-9304-C9AB-B99F420420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8319108-5C67-16A7-F3A4-07DADCE78D34}"/>
              </a:ext>
            </a:extLst>
          </p:cNvPr>
          <p:cNvSpPr txBox="1">
            <a:spLocks/>
          </p:cNvSpPr>
          <p:nvPr/>
        </p:nvSpPr>
        <p:spPr>
          <a:xfrm>
            <a:off x="2177695" y="145843"/>
            <a:ext cx="9162300" cy="610820"/>
          </a:xfrm>
          <a:prstGeom prst="rect">
            <a:avLst/>
          </a:prstGeom>
        </p:spPr>
        <p:txBody>
          <a:bodyPr vert="horz" lIns="121920" tIns="60960" rIns="121920" bIns="60960" rtlCol="0" anchor="ctr">
            <a:normAutofit fontScale="25000" lnSpcReduction="20000"/>
          </a:bodyPr>
          <a:lstStyle>
            <a:lvl1pPr algn="r" defTabSz="914400" rtl="0" eaLnBrk="1" latinLnBrk="0" hangingPunct="1">
              <a:spcBef>
                <a:spcPct val="0"/>
              </a:spcBef>
              <a:buNone/>
              <a:defRPr sz="3600" kern="1200" baseline="0">
                <a:solidFill>
                  <a:srgbClr val="E6B254"/>
                </a:solidFill>
                <a:effectLst>
                  <a:outerShdw blurRad="50800" dist="38100" dir="2700000" algn="tl" rotWithShape="0">
                    <a:prstClr val="black">
                      <a:alpha val="40000"/>
                    </a:prstClr>
                  </a:outerShdw>
                </a:effectLst>
                <a:latin typeface="+mj-lt"/>
                <a:ea typeface="+mj-ea"/>
                <a:cs typeface="+mj-cs"/>
              </a:defRPr>
            </a:lvl1pPr>
          </a:lstStyle>
          <a:p>
            <a:pPr algn="ctr"/>
            <a:r>
              <a:rPr lang="en-US" sz="16000" b="1" dirty="0">
                <a:solidFill>
                  <a:srgbClr val="FFFF00"/>
                </a:solidFill>
                <a:latin typeface="Book Antiqua" panose="02040602050305030304" pitchFamily="18" charset="0"/>
              </a:rPr>
              <a:t>5.0 Sukuk Issuance Across Africa </a:t>
            </a:r>
            <a:br>
              <a:rPr lang="en-US" sz="4800" dirty="0">
                <a:solidFill>
                  <a:srgbClr val="FFFF00"/>
                </a:solidFill>
                <a:latin typeface="Book Antiqua" panose="02040602050305030304" pitchFamily="18" charset="0"/>
              </a:rPr>
            </a:br>
            <a:endParaRPr lang="en-US" sz="4800" dirty="0"/>
          </a:p>
        </p:txBody>
      </p:sp>
    </p:spTree>
    <p:extLst>
      <p:ext uri="{BB962C8B-B14F-4D97-AF65-F5344CB8AC3E}">
        <p14:creationId xmlns:p14="http://schemas.microsoft.com/office/powerpoint/2010/main" val="19058498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3338B24-01BD-4267-8A8D-07730CD702AD}" type="slidenum">
              <a:rPr lang="en-US" smtClean="0">
                <a:solidFill>
                  <a:srgbClr val="808080"/>
                </a:solidFill>
              </a:rPr>
              <a:pPr>
                <a:defRPr/>
              </a:pPr>
              <a:t>19</a:t>
            </a:fld>
            <a:endParaRPr lang="en-US" sz="1400" dirty="0">
              <a:solidFill>
                <a:srgbClr val="000000"/>
              </a:solidFill>
              <a:latin typeface="Arial"/>
            </a:endParaRPr>
          </a:p>
        </p:txBody>
      </p:sp>
      <p:sp>
        <p:nvSpPr>
          <p:cNvPr id="5" name="Rectangle 4"/>
          <p:cNvSpPr/>
          <p:nvPr/>
        </p:nvSpPr>
        <p:spPr bwMode="auto">
          <a:xfrm>
            <a:off x="2476168" y="2232100"/>
            <a:ext cx="1500555" cy="936625"/>
          </a:xfrm>
          <a:prstGeom prst="rect">
            <a:avLst/>
          </a:prstGeom>
          <a:solidFill>
            <a:srgbClr val="F8C8C9"/>
          </a:solidFill>
          <a:ln w="9525" cap="flat" cmpd="sng" algn="ctr">
            <a:solidFill>
              <a:sysClr val="windowText" lastClr="000000"/>
            </a:solidFill>
            <a:prstDash val="solid"/>
            <a:round/>
            <a:headEnd type="none" w="med" len="med"/>
            <a:tailEnd type="none" w="med" len="med"/>
          </a:ln>
          <a:effectLst/>
        </p:spPr>
        <p:txBody>
          <a:bodyPr anchor="ctr" anchorCtr="0"/>
          <a:lstStyle/>
          <a:p>
            <a:pPr algn="ctr" defTabSz="914377" fontAlgn="base">
              <a:spcBef>
                <a:spcPct val="20000"/>
              </a:spcBef>
              <a:spcAft>
                <a:spcPct val="0"/>
              </a:spcAft>
              <a:buSzPct val="85000"/>
              <a:defRPr/>
            </a:pPr>
            <a:r>
              <a:rPr lang="en-US" sz="1100" b="1" kern="0" dirty="0">
                <a:ea typeface="ＭＳ Ｐゴシック" pitchFamily="34" charset="-128"/>
              </a:rPr>
              <a:t>REPUBLIC OF SOUTH AFRICA</a:t>
            </a:r>
          </a:p>
          <a:p>
            <a:pPr algn="ctr" defTabSz="914377" fontAlgn="base">
              <a:spcBef>
                <a:spcPct val="20000"/>
              </a:spcBef>
              <a:spcAft>
                <a:spcPct val="0"/>
              </a:spcAft>
              <a:buSzPct val="85000"/>
              <a:defRPr/>
            </a:pPr>
            <a:r>
              <a:rPr lang="en-US" sz="900" b="1" kern="0" dirty="0">
                <a:ea typeface="ＭＳ Ｐゴシック" pitchFamily="34" charset="-128"/>
              </a:rPr>
              <a:t>(as Seller)</a:t>
            </a:r>
          </a:p>
        </p:txBody>
      </p:sp>
      <p:sp>
        <p:nvSpPr>
          <p:cNvPr id="6" name="Rectangle 5"/>
          <p:cNvSpPr/>
          <p:nvPr/>
        </p:nvSpPr>
        <p:spPr bwMode="auto">
          <a:xfrm>
            <a:off x="4411941" y="2232100"/>
            <a:ext cx="1500555" cy="936625"/>
          </a:xfrm>
          <a:prstGeom prst="rect">
            <a:avLst/>
          </a:prstGeom>
          <a:solidFill>
            <a:srgbClr val="F8C8C9"/>
          </a:solidFill>
          <a:ln w="9525" cap="flat" cmpd="sng" algn="ctr">
            <a:solidFill>
              <a:sysClr val="windowText" lastClr="000000"/>
            </a:solidFill>
            <a:prstDash val="solid"/>
            <a:round/>
            <a:headEnd type="none" w="med" len="med"/>
            <a:tailEnd type="none" w="med" len="med"/>
          </a:ln>
          <a:effectLst/>
        </p:spPr>
        <p:txBody>
          <a:bodyPr anchor="ctr" anchorCtr="0"/>
          <a:lstStyle/>
          <a:p>
            <a:pPr lvl="0" algn="ctr" fontAlgn="base">
              <a:spcBef>
                <a:spcPct val="20000"/>
              </a:spcBef>
              <a:spcAft>
                <a:spcPct val="0"/>
              </a:spcAft>
              <a:buSzPct val="85000"/>
              <a:defRPr/>
            </a:pPr>
            <a:r>
              <a:rPr lang="en-US" sz="1100" b="1" kern="0" dirty="0">
                <a:ea typeface="ＭＳ Ｐゴシック" pitchFamily="34" charset="-128"/>
              </a:rPr>
              <a:t>REPUBLIC OF SOUTH AFRICA</a:t>
            </a:r>
          </a:p>
          <a:p>
            <a:pPr algn="ctr" defTabSz="914377" fontAlgn="base">
              <a:spcBef>
                <a:spcPct val="20000"/>
              </a:spcBef>
              <a:spcAft>
                <a:spcPct val="0"/>
              </a:spcAft>
              <a:buSzPct val="85000"/>
              <a:defRPr/>
            </a:pPr>
            <a:r>
              <a:rPr lang="en-US" sz="900" b="1" kern="0" dirty="0">
                <a:ea typeface="ＭＳ Ｐゴシック" pitchFamily="34" charset="-128"/>
              </a:rPr>
              <a:t>(as Lessee)</a:t>
            </a:r>
          </a:p>
        </p:txBody>
      </p:sp>
      <p:sp>
        <p:nvSpPr>
          <p:cNvPr id="7" name="Rectangle 6"/>
          <p:cNvSpPr/>
          <p:nvPr/>
        </p:nvSpPr>
        <p:spPr bwMode="auto">
          <a:xfrm>
            <a:off x="6349179" y="2232100"/>
            <a:ext cx="1500555" cy="936625"/>
          </a:xfrm>
          <a:prstGeom prst="rect">
            <a:avLst/>
          </a:prstGeom>
          <a:solidFill>
            <a:srgbClr val="F8C8C9"/>
          </a:solidFill>
          <a:ln w="9525" cap="flat" cmpd="sng" algn="ctr">
            <a:solidFill>
              <a:sysClr val="windowText" lastClr="000000"/>
            </a:solidFill>
            <a:prstDash val="solid"/>
            <a:round/>
            <a:headEnd type="none" w="med" len="med"/>
            <a:tailEnd type="none" w="med" len="med"/>
          </a:ln>
          <a:effectLst/>
        </p:spPr>
        <p:txBody>
          <a:bodyPr anchor="ctr" anchorCtr="0"/>
          <a:lstStyle/>
          <a:p>
            <a:pPr algn="ctr" fontAlgn="base">
              <a:spcBef>
                <a:spcPct val="20000"/>
              </a:spcBef>
              <a:spcAft>
                <a:spcPct val="0"/>
              </a:spcAft>
              <a:buSzPct val="85000"/>
              <a:defRPr/>
            </a:pPr>
            <a:r>
              <a:rPr lang="en-US" sz="1100" b="1" kern="0" dirty="0">
                <a:ea typeface="ＭＳ Ｐゴシック" pitchFamily="34" charset="-128"/>
              </a:rPr>
              <a:t>REPUBLIC OF SOUTH AFRICA</a:t>
            </a:r>
          </a:p>
          <a:p>
            <a:pPr algn="ctr" defTabSz="914377" fontAlgn="base">
              <a:spcBef>
                <a:spcPct val="20000"/>
              </a:spcBef>
              <a:spcAft>
                <a:spcPct val="0"/>
              </a:spcAft>
              <a:buSzPct val="85000"/>
              <a:defRPr/>
            </a:pPr>
            <a:r>
              <a:rPr lang="en-US" sz="900" b="1" kern="0" dirty="0">
                <a:ea typeface="ＭＳ Ｐゴシック" pitchFamily="34" charset="-128"/>
              </a:rPr>
              <a:t>(as Servicing Agent)</a:t>
            </a:r>
            <a:endParaRPr lang="en-US" sz="1100" b="1" kern="0" dirty="0">
              <a:ea typeface="ＭＳ Ｐゴシック" pitchFamily="34" charset="-128"/>
            </a:endParaRPr>
          </a:p>
        </p:txBody>
      </p:sp>
      <p:sp>
        <p:nvSpPr>
          <p:cNvPr id="8" name="Rectangle 7"/>
          <p:cNvSpPr/>
          <p:nvPr/>
        </p:nvSpPr>
        <p:spPr bwMode="auto">
          <a:xfrm>
            <a:off x="8286417" y="2232100"/>
            <a:ext cx="1500555" cy="936625"/>
          </a:xfrm>
          <a:prstGeom prst="rect">
            <a:avLst/>
          </a:prstGeom>
          <a:solidFill>
            <a:srgbClr val="F8C8C9"/>
          </a:solidFill>
          <a:ln w="9525" cap="flat" cmpd="sng" algn="ctr">
            <a:solidFill>
              <a:sysClr val="windowText" lastClr="000000"/>
            </a:solidFill>
            <a:prstDash val="solid"/>
            <a:round/>
            <a:headEnd type="none" w="med" len="med"/>
            <a:tailEnd type="none" w="med" len="med"/>
          </a:ln>
          <a:effectLst/>
        </p:spPr>
        <p:txBody>
          <a:bodyPr anchor="ctr" anchorCtr="0"/>
          <a:lstStyle/>
          <a:p>
            <a:pPr algn="ctr" fontAlgn="base">
              <a:spcBef>
                <a:spcPct val="20000"/>
              </a:spcBef>
              <a:spcAft>
                <a:spcPct val="0"/>
              </a:spcAft>
              <a:buSzPct val="85000"/>
              <a:defRPr/>
            </a:pPr>
            <a:r>
              <a:rPr lang="en-US" sz="1100" b="1" kern="0" dirty="0">
                <a:ea typeface="ＭＳ Ｐゴシック" pitchFamily="34" charset="-128"/>
              </a:rPr>
              <a:t>REPUBLIC OF SOUTH AFRICA</a:t>
            </a:r>
          </a:p>
          <a:p>
            <a:pPr algn="ctr" defTabSz="914377" fontAlgn="base">
              <a:spcBef>
                <a:spcPct val="20000"/>
              </a:spcBef>
              <a:spcAft>
                <a:spcPct val="0"/>
              </a:spcAft>
              <a:buSzPct val="85000"/>
              <a:defRPr/>
            </a:pPr>
            <a:r>
              <a:rPr lang="en-US" sz="900" b="1" kern="0" dirty="0">
                <a:ea typeface="ＭＳ Ｐゴシック" pitchFamily="34" charset="-128"/>
              </a:rPr>
              <a:t>(as Obligor)</a:t>
            </a:r>
          </a:p>
        </p:txBody>
      </p:sp>
      <p:sp>
        <p:nvSpPr>
          <p:cNvPr id="9" name="Rectangle 10"/>
          <p:cNvSpPr>
            <a:spLocks noChangeArrowheads="1"/>
          </p:cNvSpPr>
          <p:nvPr/>
        </p:nvSpPr>
        <p:spPr bwMode="auto">
          <a:xfrm>
            <a:off x="4549687" y="3976761"/>
            <a:ext cx="3125667" cy="935039"/>
          </a:xfrm>
          <a:prstGeom prst="rect">
            <a:avLst/>
          </a:prstGeom>
          <a:solidFill>
            <a:schemeClr val="bg1">
              <a:lumMod val="85000"/>
            </a:schemeClr>
          </a:solidFill>
          <a:ln w="9525" algn="ctr">
            <a:solidFill>
              <a:sysClr val="windowText" lastClr="000000"/>
            </a:solidFill>
            <a:round/>
            <a:headEnd/>
            <a:tailEnd/>
          </a:ln>
        </p:spPr>
        <p:txBody>
          <a:bodyPr anchor="ctr"/>
          <a:lstStyle/>
          <a:p>
            <a:pPr algn="ctr" defTabSz="914377" fontAlgn="base">
              <a:spcBef>
                <a:spcPct val="20000"/>
              </a:spcBef>
              <a:spcAft>
                <a:spcPct val="0"/>
              </a:spcAft>
              <a:buSzPct val="85000"/>
              <a:defRPr/>
            </a:pPr>
            <a:r>
              <a:rPr lang="en-US" sz="1400" kern="0" dirty="0">
                <a:ea typeface="ＭＳ Ｐゴシック" pitchFamily="34" charset="-128"/>
              </a:rPr>
              <a:t>RSA TRUST</a:t>
            </a:r>
          </a:p>
          <a:p>
            <a:pPr algn="ctr" defTabSz="914377" fontAlgn="base">
              <a:spcBef>
                <a:spcPct val="20000"/>
              </a:spcBef>
              <a:spcAft>
                <a:spcPct val="0"/>
              </a:spcAft>
              <a:buSzPct val="85000"/>
              <a:defRPr/>
            </a:pPr>
            <a:r>
              <a:rPr lang="en-US" sz="1200" kern="0" dirty="0">
                <a:ea typeface="ＭＳ Ｐゴシック" pitchFamily="34" charset="-128"/>
              </a:rPr>
              <a:t>(Issuer / Trustee / Lessor)</a:t>
            </a:r>
          </a:p>
        </p:txBody>
      </p:sp>
      <p:sp>
        <p:nvSpPr>
          <p:cNvPr id="10" name="Rectangle 9"/>
          <p:cNvSpPr/>
          <p:nvPr/>
        </p:nvSpPr>
        <p:spPr bwMode="auto">
          <a:xfrm>
            <a:off x="4551156" y="5753178"/>
            <a:ext cx="3125665" cy="936625"/>
          </a:xfrm>
          <a:prstGeom prst="rect">
            <a:avLst/>
          </a:prstGeom>
          <a:solidFill>
            <a:schemeClr val="bg1">
              <a:lumMod val="85000"/>
            </a:schemeClr>
          </a:solidFill>
          <a:ln w="9525" cap="flat" cmpd="sng" algn="ctr">
            <a:solidFill>
              <a:sysClr val="windowText" lastClr="000000"/>
            </a:solidFill>
            <a:prstDash val="solid"/>
            <a:round/>
            <a:headEnd type="none" w="med" len="med"/>
            <a:tailEnd type="none" w="med" len="med"/>
          </a:ln>
          <a:effectLst/>
        </p:spPr>
        <p:txBody>
          <a:bodyPr anchor="ctr"/>
          <a:lstStyle/>
          <a:p>
            <a:pPr algn="ctr" defTabSz="914377" fontAlgn="base">
              <a:spcBef>
                <a:spcPct val="20000"/>
              </a:spcBef>
              <a:spcAft>
                <a:spcPct val="0"/>
              </a:spcAft>
              <a:buSzPct val="85000"/>
              <a:defRPr/>
            </a:pPr>
            <a:r>
              <a:rPr lang="en-US" sz="1400" kern="0" dirty="0">
                <a:solidFill>
                  <a:srgbClr val="000000"/>
                </a:solidFill>
                <a:ea typeface="ＭＳ Ｐゴシック" pitchFamily="34" charset="-128"/>
              </a:rPr>
              <a:t>Certificate holders</a:t>
            </a:r>
            <a:endParaRPr lang="en-US" sz="1200" kern="0" dirty="0">
              <a:solidFill>
                <a:srgbClr val="000000"/>
              </a:solidFill>
              <a:ea typeface="ＭＳ Ｐゴシック" pitchFamily="34" charset="-128"/>
            </a:endParaRPr>
          </a:p>
        </p:txBody>
      </p:sp>
      <p:sp>
        <p:nvSpPr>
          <p:cNvPr id="11" name="TextBox 9223"/>
          <p:cNvSpPr txBox="1">
            <a:spLocks noChangeArrowheads="1"/>
          </p:cNvSpPr>
          <p:nvPr/>
        </p:nvSpPr>
        <p:spPr bwMode="auto">
          <a:xfrm>
            <a:off x="2234382" y="3195689"/>
            <a:ext cx="759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Arial" charset="0"/>
              </a:defRPr>
            </a:lvl1pPr>
            <a:lvl2pPr marL="742950" indent="-285750" eaLnBrk="0" hangingPunct="0">
              <a:defRPr sz="3200">
                <a:solidFill>
                  <a:srgbClr val="000000"/>
                </a:solidFill>
                <a:latin typeface="Arial" charset="0"/>
              </a:defRPr>
            </a:lvl2pPr>
            <a:lvl3pPr marL="1143000" indent="-228600" eaLnBrk="0" hangingPunct="0">
              <a:defRPr sz="3200">
                <a:solidFill>
                  <a:srgbClr val="000000"/>
                </a:solidFill>
                <a:latin typeface="Arial" charset="0"/>
              </a:defRPr>
            </a:lvl3pPr>
            <a:lvl4pPr marL="1600200" indent="-228600" eaLnBrk="0" hangingPunct="0">
              <a:defRPr sz="3200">
                <a:solidFill>
                  <a:srgbClr val="000000"/>
                </a:solidFill>
                <a:latin typeface="Arial" charset="0"/>
              </a:defRPr>
            </a:lvl4pPr>
            <a:lvl5pPr marL="2057400" indent="-228600" eaLnBrk="0" hangingPunct="0">
              <a:defRPr sz="3200">
                <a:solidFill>
                  <a:srgbClr val="000000"/>
                </a:solidFill>
                <a:latin typeface="Arial" charset="0"/>
              </a:defRPr>
            </a:lvl5pPr>
            <a:lvl6pPr marL="2514600" indent="-228600" eaLnBrk="0" fontAlgn="base" hangingPunct="0">
              <a:spcBef>
                <a:spcPct val="0"/>
              </a:spcBef>
              <a:spcAft>
                <a:spcPct val="0"/>
              </a:spcAft>
              <a:defRPr sz="3200">
                <a:solidFill>
                  <a:srgbClr val="000000"/>
                </a:solidFill>
                <a:latin typeface="Arial" charset="0"/>
              </a:defRPr>
            </a:lvl6pPr>
            <a:lvl7pPr marL="2971800" indent="-228600" eaLnBrk="0" fontAlgn="base" hangingPunct="0">
              <a:spcBef>
                <a:spcPct val="0"/>
              </a:spcBef>
              <a:spcAft>
                <a:spcPct val="0"/>
              </a:spcAft>
              <a:defRPr sz="3200">
                <a:solidFill>
                  <a:srgbClr val="000000"/>
                </a:solidFill>
                <a:latin typeface="Arial" charset="0"/>
              </a:defRPr>
            </a:lvl7pPr>
            <a:lvl8pPr marL="3429000" indent="-228600" eaLnBrk="0" fontAlgn="base" hangingPunct="0">
              <a:spcBef>
                <a:spcPct val="0"/>
              </a:spcBef>
              <a:spcAft>
                <a:spcPct val="0"/>
              </a:spcAft>
              <a:defRPr sz="3200">
                <a:solidFill>
                  <a:srgbClr val="000000"/>
                </a:solidFill>
                <a:latin typeface="Arial" charset="0"/>
              </a:defRPr>
            </a:lvl8pPr>
            <a:lvl9pPr marL="3886200" indent="-228600" eaLnBrk="0" fontAlgn="base" hangingPunct="0">
              <a:spcBef>
                <a:spcPct val="0"/>
              </a:spcBef>
              <a:spcAft>
                <a:spcPct val="0"/>
              </a:spcAft>
              <a:defRPr sz="3200">
                <a:solidFill>
                  <a:srgbClr val="000000"/>
                </a:solidFill>
                <a:latin typeface="Arial" charset="0"/>
              </a:defRPr>
            </a:lvl9pPr>
          </a:lstStyle>
          <a:p>
            <a:pPr algn="ctr" eaLnBrk="1" fontAlgn="base" hangingPunct="1">
              <a:spcBef>
                <a:spcPct val="0"/>
              </a:spcBef>
              <a:spcAft>
                <a:spcPct val="0"/>
              </a:spcAft>
            </a:pPr>
            <a:r>
              <a:rPr lang="en-US" sz="900" dirty="0">
                <a:solidFill>
                  <a:schemeClr val="bg1"/>
                </a:solidFill>
                <a:ea typeface="ＭＳ Ｐゴシック" pitchFamily="34" charset="-128"/>
              </a:rPr>
              <a:t>Sells assets</a:t>
            </a:r>
          </a:p>
        </p:txBody>
      </p:sp>
      <p:sp>
        <p:nvSpPr>
          <p:cNvPr id="12" name="TextBox 40"/>
          <p:cNvSpPr txBox="1">
            <a:spLocks noChangeArrowheads="1"/>
          </p:cNvSpPr>
          <p:nvPr/>
        </p:nvSpPr>
        <p:spPr bwMode="auto">
          <a:xfrm>
            <a:off x="3437462" y="3184599"/>
            <a:ext cx="84552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Arial" charset="0"/>
              </a:defRPr>
            </a:lvl1pPr>
            <a:lvl2pPr marL="742950" indent="-285750" eaLnBrk="0" hangingPunct="0">
              <a:defRPr sz="3200">
                <a:solidFill>
                  <a:srgbClr val="000000"/>
                </a:solidFill>
                <a:latin typeface="Arial" charset="0"/>
              </a:defRPr>
            </a:lvl2pPr>
            <a:lvl3pPr marL="1143000" indent="-228600" eaLnBrk="0" hangingPunct="0">
              <a:defRPr sz="3200">
                <a:solidFill>
                  <a:srgbClr val="000000"/>
                </a:solidFill>
                <a:latin typeface="Arial" charset="0"/>
              </a:defRPr>
            </a:lvl3pPr>
            <a:lvl4pPr marL="1600200" indent="-228600" eaLnBrk="0" hangingPunct="0">
              <a:defRPr sz="3200">
                <a:solidFill>
                  <a:srgbClr val="000000"/>
                </a:solidFill>
                <a:latin typeface="Arial" charset="0"/>
              </a:defRPr>
            </a:lvl4pPr>
            <a:lvl5pPr marL="2057400" indent="-228600" eaLnBrk="0" hangingPunct="0">
              <a:defRPr sz="3200">
                <a:solidFill>
                  <a:srgbClr val="000000"/>
                </a:solidFill>
                <a:latin typeface="Arial" charset="0"/>
              </a:defRPr>
            </a:lvl5pPr>
            <a:lvl6pPr marL="2514600" indent="-228600" eaLnBrk="0" fontAlgn="base" hangingPunct="0">
              <a:spcBef>
                <a:spcPct val="0"/>
              </a:spcBef>
              <a:spcAft>
                <a:spcPct val="0"/>
              </a:spcAft>
              <a:defRPr sz="3200">
                <a:solidFill>
                  <a:srgbClr val="000000"/>
                </a:solidFill>
                <a:latin typeface="Arial" charset="0"/>
              </a:defRPr>
            </a:lvl6pPr>
            <a:lvl7pPr marL="2971800" indent="-228600" eaLnBrk="0" fontAlgn="base" hangingPunct="0">
              <a:spcBef>
                <a:spcPct val="0"/>
              </a:spcBef>
              <a:spcAft>
                <a:spcPct val="0"/>
              </a:spcAft>
              <a:defRPr sz="3200">
                <a:solidFill>
                  <a:srgbClr val="000000"/>
                </a:solidFill>
                <a:latin typeface="Arial" charset="0"/>
              </a:defRPr>
            </a:lvl7pPr>
            <a:lvl8pPr marL="3429000" indent="-228600" eaLnBrk="0" fontAlgn="base" hangingPunct="0">
              <a:spcBef>
                <a:spcPct val="0"/>
              </a:spcBef>
              <a:spcAft>
                <a:spcPct val="0"/>
              </a:spcAft>
              <a:defRPr sz="3200">
                <a:solidFill>
                  <a:srgbClr val="000000"/>
                </a:solidFill>
                <a:latin typeface="Arial" charset="0"/>
              </a:defRPr>
            </a:lvl8pPr>
            <a:lvl9pPr marL="3886200" indent="-228600" eaLnBrk="0" fontAlgn="base" hangingPunct="0">
              <a:spcBef>
                <a:spcPct val="0"/>
              </a:spcBef>
              <a:spcAft>
                <a:spcPct val="0"/>
              </a:spcAft>
              <a:defRPr sz="3200">
                <a:solidFill>
                  <a:srgbClr val="000000"/>
                </a:solidFill>
                <a:latin typeface="Arial" charset="0"/>
              </a:defRPr>
            </a:lvl9pPr>
          </a:lstStyle>
          <a:p>
            <a:pPr algn="ctr" eaLnBrk="1" fontAlgn="base" hangingPunct="1">
              <a:spcBef>
                <a:spcPct val="0"/>
              </a:spcBef>
              <a:spcAft>
                <a:spcPct val="0"/>
              </a:spcAft>
            </a:pPr>
            <a:r>
              <a:rPr lang="en-US" sz="900" dirty="0">
                <a:solidFill>
                  <a:schemeClr val="bg1"/>
                </a:solidFill>
                <a:ea typeface="ＭＳ Ｐゴシック" pitchFamily="34" charset="-128"/>
              </a:rPr>
              <a:t>Purchase price for assets</a:t>
            </a:r>
          </a:p>
        </p:txBody>
      </p:sp>
      <p:cxnSp>
        <p:nvCxnSpPr>
          <p:cNvPr id="13" name="Straight Connector 9230"/>
          <p:cNvCxnSpPr>
            <a:cxnSpLocks noChangeShapeType="1"/>
          </p:cNvCxnSpPr>
          <p:nvPr/>
        </p:nvCxnSpPr>
        <p:spPr bwMode="auto">
          <a:xfrm>
            <a:off x="5001025" y="3168727"/>
            <a:ext cx="0" cy="808037"/>
          </a:xfrm>
          <a:prstGeom prst="line">
            <a:avLst/>
          </a:prstGeom>
          <a:noFill/>
          <a:ln w="19050" algn="ctr">
            <a:solidFill>
              <a:sysClr val="windowText" lastClr="000000"/>
            </a:solidFill>
            <a:round/>
            <a:headEnd type="triangle" w="med" len="med"/>
            <a:tailEnd/>
          </a:ln>
          <a:extLst>
            <a:ext uri="{909E8E84-426E-40DD-AFC4-6F175D3DCCD1}">
              <a14:hiddenFill xmlns:a14="http://schemas.microsoft.com/office/drawing/2010/main">
                <a:noFill/>
              </a14:hiddenFill>
            </a:ext>
          </a:extLst>
        </p:spPr>
      </p:cxnSp>
      <p:cxnSp>
        <p:nvCxnSpPr>
          <p:cNvPr id="14" name="Straight Connector 48"/>
          <p:cNvCxnSpPr>
            <a:cxnSpLocks noChangeShapeType="1"/>
          </p:cNvCxnSpPr>
          <p:nvPr/>
        </p:nvCxnSpPr>
        <p:spPr bwMode="auto">
          <a:xfrm>
            <a:off x="5333668" y="3168727"/>
            <a:ext cx="0" cy="808037"/>
          </a:xfrm>
          <a:prstGeom prst="line">
            <a:avLst/>
          </a:prstGeom>
          <a:noFill/>
          <a:ln w="19050" algn="ctr">
            <a:solidFill>
              <a:sysClr val="windowText" lastClr="000000"/>
            </a:solidFill>
            <a:prstDash val="sysDash"/>
            <a:round/>
            <a:headEnd/>
            <a:tailEnd type="triangle" w="med" len="med"/>
          </a:ln>
          <a:extLst>
            <a:ext uri="{909E8E84-426E-40DD-AFC4-6F175D3DCCD1}">
              <a14:hiddenFill xmlns:a14="http://schemas.microsoft.com/office/drawing/2010/main">
                <a:noFill/>
              </a14:hiddenFill>
            </a:ext>
          </a:extLst>
        </p:spPr>
      </p:cxnSp>
      <p:cxnSp>
        <p:nvCxnSpPr>
          <p:cNvPr id="15" name="Straight Connector 49"/>
          <p:cNvCxnSpPr>
            <a:cxnSpLocks noChangeShapeType="1"/>
          </p:cNvCxnSpPr>
          <p:nvPr/>
        </p:nvCxnSpPr>
        <p:spPr bwMode="auto">
          <a:xfrm>
            <a:off x="6876719" y="3168727"/>
            <a:ext cx="0" cy="808037"/>
          </a:xfrm>
          <a:prstGeom prst="line">
            <a:avLst/>
          </a:prstGeom>
          <a:noFill/>
          <a:ln w="19050" algn="ctr">
            <a:solidFill>
              <a:sysClr val="windowText" lastClr="000000"/>
            </a:solidFill>
            <a:round/>
            <a:headEnd type="none" w="med" len="med"/>
            <a:tailEnd type="triangle"/>
          </a:ln>
          <a:extLst>
            <a:ext uri="{909E8E84-426E-40DD-AFC4-6F175D3DCCD1}">
              <a14:hiddenFill xmlns:a14="http://schemas.microsoft.com/office/drawing/2010/main">
                <a:noFill/>
              </a14:hiddenFill>
            </a:ext>
          </a:extLst>
        </p:spPr>
      </p:cxnSp>
      <p:cxnSp>
        <p:nvCxnSpPr>
          <p:cNvPr id="16" name="Straight Connector 50"/>
          <p:cNvCxnSpPr>
            <a:cxnSpLocks noChangeShapeType="1"/>
          </p:cNvCxnSpPr>
          <p:nvPr/>
        </p:nvCxnSpPr>
        <p:spPr bwMode="auto">
          <a:xfrm>
            <a:off x="7229876" y="3168727"/>
            <a:ext cx="0" cy="808037"/>
          </a:xfrm>
          <a:prstGeom prst="line">
            <a:avLst/>
          </a:prstGeom>
          <a:noFill/>
          <a:ln w="19050" algn="ctr">
            <a:solidFill>
              <a:sysClr val="windowText" lastClr="000000"/>
            </a:solidFill>
            <a:prstDash val="sysDash"/>
            <a:round/>
            <a:headEnd type="triangle"/>
            <a:tailEnd type="none" w="med" len="med"/>
          </a:ln>
          <a:extLst>
            <a:ext uri="{909E8E84-426E-40DD-AFC4-6F175D3DCCD1}">
              <a14:hiddenFill xmlns:a14="http://schemas.microsoft.com/office/drawing/2010/main">
                <a:noFill/>
              </a14:hiddenFill>
            </a:ext>
          </a:extLst>
        </p:spPr>
      </p:cxnSp>
      <p:cxnSp>
        <p:nvCxnSpPr>
          <p:cNvPr id="17" name="Straight Connector 9245"/>
          <p:cNvCxnSpPr>
            <a:cxnSpLocks noChangeShapeType="1"/>
          </p:cNvCxnSpPr>
          <p:nvPr/>
        </p:nvCxnSpPr>
        <p:spPr bwMode="auto">
          <a:xfrm>
            <a:off x="2964435" y="3168728"/>
            <a:ext cx="0" cy="1455737"/>
          </a:xfrm>
          <a:prstGeom prst="line">
            <a:avLst/>
          </a:prstGeom>
          <a:noFill/>
          <a:ln w="19050"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18" name="Straight Connector 31"/>
          <p:cNvCxnSpPr>
            <a:cxnSpLocks noChangeShapeType="1"/>
          </p:cNvCxnSpPr>
          <p:nvPr/>
        </p:nvCxnSpPr>
        <p:spPr bwMode="auto">
          <a:xfrm>
            <a:off x="2962677" y="4624464"/>
            <a:ext cx="1595803" cy="0"/>
          </a:xfrm>
          <a:prstGeom prst="line">
            <a:avLst/>
          </a:prstGeom>
          <a:noFill/>
          <a:ln w="19050" algn="ctr">
            <a:solidFill>
              <a:sysClr val="windowText" lastClr="000000"/>
            </a:solidFill>
            <a:round/>
            <a:headEnd/>
            <a:tailEnd type="triangle" w="med" len="med"/>
          </a:ln>
          <a:extLst>
            <a:ext uri="{909E8E84-426E-40DD-AFC4-6F175D3DCCD1}">
              <a14:hiddenFill xmlns:a14="http://schemas.microsoft.com/office/drawing/2010/main">
                <a:noFill/>
              </a14:hiddenFill>
            </a:ext>
          </a:extLst>
        </p:spPr>
      </p:cxnSp>
      <p:grpSp>
        <p:nvGrpSpPr>
          <p:cNvPr id="19" name="Group 41"/>
          <p:cNvGrpSpPr>
            <a:grpSpLocks/>
          </p:cNvGrpSpPr>
          <p:nvPr/>
        </p:nvGrpSpPr>
        <p:grpSpPr bwMode="auto">
          <a:xfrm>
            <a:off x="3457978" y="3168728"/>
            <a:ext cx="1091711" cy="1114425"/>
            <a:chOff x="2057440" y="2404846"/>
            <a:chExt cx="1181687" cy="1115212"/>
          </a:xfrm>
        </p:grpSpPr>
        <p:cxnSp>
          <p:nvCxnSpPr>
            <p:cNvPr id="20" name="Straight Connector 71"/>
            <p:cNvCxnSpPr>
              <a:cxnSpLocks noChangeShapeType="1"/>
            </p:cNvCxnSpPr>
            <p:nvPr/>
          </p:nvCxnSpPr>
          <p:spPr bwMode="auto">
            <a:xfrm>
              <a:off x="2066964" y="2404846"/>
              <a:ext cx="0" cy="1115212"/>
            </a:xfrm>
            <a:prstGeom prst="line">
              <a:avLst/>
            </a:prstGeom>
            <a:noFill/>
            <a:ln w="19050" algn="ctr">
              <a:solidFill>
                <a:sysClr val="windowText" lastClr="000000"/>
              </a:solidFill>
              <a:prstDash val="sysDash"/>
              <a:round/>
              <a:headEnd type="triangle" w="med" len="med"/>
              <a:tailEnd/>
            </a:ln>
            <a:extLst>
              <a:ext uri="{909E8E84-426E-40DD-AFC4-6F175D3DCCD1}">
                <a14:hiddenFill xmlns:a14="http://schemas.microsoft.com/office/drawing/2010/main">
                  <a:noFill/>
                </a14:hiddenFill>
              </a:ext>
            </a:extLst>
          </p:spPr>
        </p:cxnSp>
        <p:cxnSp>
          <p:nvCxnSpPr>
            <p:cNvPr id="21" name="Straight Connector 72"/>
            <p:cNvCxnSpPr>
              <a:cxnSpLocks noChangeShapeType="1"/>
            </p:cNvCxnSpPr>
            <p:nvPr/>
          </p:nvCxnSpPr>
          <p:spPr bwMode="auto">
            <a:xfrm>
              <a:off x="2057440" y="3520058"/>
              <a:ext cx="1181687" cy="0"/>
            </a:xfrm>
            <a:prstGeom prst="line">
              <a:avLst/>
            </a:prstGeom>
            <a:noFill/>
            <a:ln w="19050" algn="ctr">
              <a:solidFill>
                <a:sysClr val="windowText" lastClr="000000"/>
              </a:solidFill>
              <a:prstDash val="sysDash"/>
              <a:round/>
              <a:headEnd/>
              <a:tailEnd/>
            </a:ln>
            <a:extLst>
              <a:ext uri="{909E8E84-426E-40DD-AFC4-6F175D3DCCD1}">
                <a14:hiddenFill xmlns:a14="http://schemas.microsoft.com/office/drawing/2010/main">
                  <a:noFill/>
                </a14:hiddenFill>
              </a:ext>
            </a:extLst>
          </p:spPr>
        </p:cxnSp>
      </p:grpSp>
      <p:sp>
        <p:nvSpPr>
          <p:cNvPr id="22" name="TextBox 79"/>
          <p:cNvSpPr txBox="1">
            <a:spLocks noChangeArrowheads="1"/>
          </p:cNvSpPr>
          <p:nvPr/>
        </p:nvSpPr>
        <p:spPr bwMode="auto">
          <a:xfrm>
            <a:off x="4277126" y="3184599"/>
            <a:ext cx="7693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Arial" charset="0"/>
              </a:defRPr>
            </a:lvl1pPr>
            <a:lvl2pPr marL="742950" indent="-285750" eaLnBrk="0" hangingPunct="0">
              <a:defRPr sz="3200">
                <a:solidFill>
                  <a:srgbClr val="000000"/>
                </a:solidFill>
                <a:latin typeface="Arial" charset="0"/>
              </a:defRPr>
            </a:lvl2pPr>
            <a:lvl3pPr marL="1143000" indent="-228600" eaLnBrk="0" hangingPunct="0">
              <a:defRPr sz="3200">
                <a:solidFill>
                  <a:srgbClr val="000000"/>
                </a:solidFill>
                <a:latin typeface="Arial" charset="0"/>
              </a:defRPr>
            </a:lvl3pPr>
            <a:lvl4pPr marL="1600200" indent="-228600" eaLnBrk="0" hangingPunct="0">
              <a:defRPr sz="3200">
                <a:solidFill>
                  <a:srgbClr val="000000"/>
                </a:solidFill>
                <a:latin typeface="Arial" charset="0"/>
              </a:defRPr>
            </a:lvl4pPr>
            <a:lvl5pPr marL="2057400" indent="-228600" eaLnBrk="0" hangingPunct="0">
              <a:defRPr sz="3200">
                <a:solidFill>
                  <a:srgbClr val="000000"/>
                </a:solidFill>
                <a:latin typeface="Arial" charset="0"/>
              </a:defRPr>
            </a:lvl5pPr>
            <a:lvl6pPr marL="2514600" indent="-228600" eaLnBrk="0" fontAlgn="base" hangingPunct="0">
              <a:spcBef>
                <a:spcPct val="0"/>
              </a:spcBef>
              <a:spcAft>
                <a:spcPct val="0"/>
              </a:spcAft>
              <a:defRPr sz="3200">
                <a:solidFill>
                  <a:srgbClr val="000000"/>
                </a:solidFill>
                <a:latin typeface="Arial" charset="0"/>
              </a:defRPr>
            </a:lvl6pPr>
            <a:lvl7pPr marL="2971800" indent="-228600" eaLnBrk="0" fontAlgn="base" hangingPunct="0">
              <a:spcBef>
                <a:spcPct val="0"/>
              </a:spcBef>
              <a:spcAft>
                <a:spcPct val="0"/>
              </a:spcAft>
              <a:defRPr sz="3200">
                <a:solidFill>
                  <a:srgbClr val="000000"/>
                </a:solidFill>
                <a:latin typeface="Arial" charset="0"/>
              </a:defRPr>
            </a:lvl7pPr>
            <a:lvl8pPr marL="3429000" indent="-228600" eaLnBrk="0" fontAlgn="base" hangingPunct="0">
              <a:spcBef>
                <a:spcPct val="0"/>
              </a:spcBef>
              <a:spcAft>
                <a:spcPct val="0"/>
              </a:spcAft>
              <a:defRPr sz="3200">
                <a:solidFill>
                  <a:srgbClr val="000000"/>
                </a:solidFill>
                <a:latin typeface="Arial" charset="0"/>
              </a:defRPr>
            </a:lvl8pPr>
            <a:lvl9pPr marL="3886200" indent="-228600" eaLnBrk="0" fontAlgn="base" hangingPunct="0">
              <a:spcBef>
                <a:spcPct val="0"/>
              </a:spcBef>
              <a:spcAft>
                <a:spcPct val="0"/>
              </a:spcAft>
              <a:defRPr sz="3200">
                <a:solidFill>
                  <a:srgbClr val="000000"/>
                </a:solidFill>
                <a:latin typeface="Arial" charset="0"/>
              </a:defRPr>
            </a:lvl9pPr>
          </a:lstStyle>
          <a:p>
            <a:pPr algn="ctr" eaLnBrk="1" fontAlgn="base" hangingPunct="1">
              <a:spcBef>
                <a:spcPct val="0"/>
              </a:spcBef>
              <a:spcAft>
                <a:spcPct val="0"/>
              </a:spcAft>
            </a:pPr>
            <a:r>
              <a:rPr lang="en-US" sz="900" dirty="0">
                <a:solidFill>
                  <a:schemeClr val="bg1"/>
                </a:solidFill>
                <a:ea typeface="ＭＳ Ｐゴシック" pitchFamily="34" charset="-128"/>
              </a:rPr>
              <a:t>Lease assets</a:t>
            </a:r>
          </a:p>
        </p:txBody>
      </p:sp>
      <p:sp>
        <p:nvSpPr>
          <p:cNvPr id="23" name="TextBox 80"/>
          <p:cNvSpPr txBox="1">
            <a:spLocks noChangeArrowheads="1"/>
          </p:cNvSpPr>
          <p:nvPr/>
        </p:nvSpPr>
        <p:spPr bwMode="auto">
          <a:xfrm>
            <a:off x="5288242" y="3184599"/>
            <a:ext cx="895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Arial" charset="0"/>
              </a:defRPr>
            </a:lvl1pPr>
            <a:lvl2pPr marL="742950" indent="-285750" eaLnBrk="0" hangingPunct="0">
              <a:defRPr sz="3200">
                <a:solidFill>
                  <a:srgbClr val="000000"/>
                </a:solidFill>
                <a:latin typeface="Arial" charset="0"/>
              </a:defRPr>
            </a:lvl2pPr>
            <a:lvl3pPr marL="1143000" indent="-228600" eaLnBrk="0" hangingPunct="0">
              <a:defRPr sz="3200">
                <a:solidFill>
                  <a:srgbClr val="000000"/>
                </a:solidFill>
                <a:latin typeface="Arial" charset="0"/>
              </a:defRPr>
            </a:lvl3pPr>
            <a:lvl4pPr marL="1600200" indent="-228600" eaLnBrk="0" hangingPunct="0">
              <a:defRPr sz="3200">
                <a:solidFill>
                  <a:srgbClr val="000000"/>
                </a:solidFill>
                <a:latin typeface="Arial" charset="0"/>
              </a:defRPr>
            </a:lvl4pPr>
            <a:lvl5pPr marL="2057400" indent="-228600" eaLnBrk="0" hangingPunct="0">
              <a:defRPr sz="3200">
                <a:solidFill>
                  <a:srgbClr val="000000"/>
                </a:solidFill>
                <a:latin typeface="Arial" charset="0"/>
              </a:defRPr>
            </a:lvl5pPr>
            <a:lvl6pPr marL="2514600" indent="-228600" eaLnBrk="0" fontAlgn="base" hangingPunct="0">
              <a:spcBef>
                <a:spcPct val="0"/>
              </a:spcBef>
              <a:spcAft>
                <a:spcPct val="0"/>
              </a:spcAft>
              <a:defRPr sz="3200">
                <a:solidFill>
                  <a:srgbClr val="000000"/>
                </a:solidFill>
                <a:latin typeface="Arial" charset="0"/>
              </a:defRPr>
            </a:lvl6pPr>
            <a:lvl7pPr marL="2971800" indent="-228600" eaLnBrk="0" fontAlgn="base" hangingPunct="0">
              <a:spcBef>
                <a:spcPct val="0"/>
              </a:spcBef>
              <a:spcAft>
                <a:spcPct val="0"/>
              </a:spcAft>
              <a:defRPr sz="3200">
                <a:solidFill>
                  <a:srgbClr val="000000"/>
                </a:solidFill>
                <a:latin typeface="Arial" charset="0"/>
              </a:defRPr>
            </a:lvl7pPr>
            <a:lvl8pPr marL="3429000" indent="-228600" eaLnBrk="0" fontAlgn="base" hangingPunct="0">
              <a:spcBef>
                <a:spcPct val="0"/>
              </a:spcBef>
              <a:spcAft>
                <a:spcPct val="0"/>
              </a:spcAft>
              <a:defRPr sz="3200">
                <a:solidFill>
                  <a:srgbClr val="000000"/>
                </a:solidFill>
                <a:latin typeface="Arial" charset="0"/>
              </a:defRPr>
            </a:lvl8pPr>
            <a:lvl9pPr marL="3886200" indent="-228600" eaLnBrk="0" fontAlgn="base" hangingPunct="0">
              <a:spcBef>
                <a:spcPct val="0"/>
              </a:spcBef>
              <a:spcAft>
                <a:spcPct val="0"/>
              </a:spcAft>
              <a:defRPr sz="3200">
                <a:solidFill>
                  <a:srgbClr val="000000"/>
                </a:solidFill>
                <a:latin typeface="Arial" charset="0"/>
              </a:defRPr>
            </a:lvl9pPr>
          </a:lstStyle>
          <a:p>
            <a:pPr algn="ctr" eaLnBrk="1" fontAlgn="base" hangingPunct="1">
              <a:spcBef>
                <a:spcPct val="0"/>
              </a:spcBef>
              <a:spcAft>
                <a:spcPct val="0"/>
              </a:spcAft>
            </a:pPr>
            <a:r>
              <a:rPr lang="en-US" sz="900" dirty="0">
                <a:solidFill>
                  <a:schemeClr val="bg1"/>
                </a:solidFill>
                <a:ea typeface="ＭＳ Ｐゴシック" pitchFamily="34" charset="-128"/>
              </a:rPr>
              <a:t>Rental Payments</a:t>
            </a:r>
          </a:p>
        </p:txBody>
      </p:sp>
      <p:sp>
        <p:nvSpPr>
          <p:cNvPr id="24" name="TextBox 81"/>
          <p:cNvSpPr txBox="1">
            <a:spLocks noChangeArrowheads="1"/>
          </p:cNvSpPr>
          <p:nvPr/>
        </p:nvSpPr>
        <p:spPr bwMode="auto">
          <a:xfrm>
            <a:off x="6064895" y="3184601"/>
            <a:ext cx="8953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Arial" charset="0"/>
              </a:defRPr>
            </a:lvl1pPr>
            <a:lvl2pPr marL="742950" indent="-285750" eaLnBrk="0" hangingPunct="0">
              <a:defRPr sz="3200">
                <a:solidFill>
                  <a:srgbClr val="000000"/>
                </a:solidFill>
                <a:latin typeface="Arial" charset="0"/>
              </a:defRPr>
            </a:lvl2pPr>
            <a:lvl3pPr marL="1143000" indent="-228600" eaLnBrk="0" hangingPunct="0">
              <a:defRPr sz="3200">
                <a:solidFill>
                  <a:srgbClr val="000000"/>
                </a:solidFill>
                <a:latin typeface="Arial" charset="0"/>
              </a:defRPr>
            </a:lvl3pPr>
            <a:lvl4pPr marL="1600200" indent="-228600" eaLnBrk="0" hangingPunct="0">
              <a:defRPr sz="3200">
                <a:solidFill>
                  <a:srgbClr val="000000"/>
                </a:solidFill>
                <a:latin typeface="Arial" charset="0"/>
              </a:defRPr>
            </a:lvl4pPr>
            <a:lvl5pPr marL="2057400" indent="-228600" eaLnBrk="0" hangingPunct="0">
              <a:defRPr sz="3200">
                <a:solidFill>
                  <a:srgbClr val="000000"/>
                </a:solidFill>
                <a:latin typeface="Arial" charset="0"/>
              </a:defRPr>
            </a:lvl5pPr>
            <a:lvl6pPr marL="2514600" indent="-228600" eaLnBrk="0" fontAlgn="base" hangingPunct="0">
              <a:spcBef>
                <a:spcPct val="0"/>
              </a:spcBef>
              <a:spcAft>
                <a:spcPct val="0"/>
              </a:spcAft>
              <a:defRPr sz="3200">
                <a:solidFill>
                  <a:srgbClr val="000000"/>
                </a:solidFill>
                <a:latin typeface="Arial" charset="0"/>
              </a:defRPr>
            </a:lvl6pPr>
            <a:lvl7pPr marL="2971800" indent="-228600" eaLnBrk="0" fontAlgn="base" hangingPunct="0">
              <a:spcBef>
                <a:spcPct val="0"/>
              </a:spcBef>
              <a:spcAft>
                <a:spcPct val="0"/>
              </a:spcAft>
              <a:defRPr sz="3200">
                <a:solidFill>
                  <a:srgbClr val="000000"/>
                </a:solidFill>
                <a:latin typeface="Arial" charset="0"/>
              </a:defRPr>
            </a:lvl7pPr>
            <a:lvl8pPr marL="3429000" indent="-228600" eaLnBrk="0" fontAlgn="base" hangingPunct="0">
              <a:spcBef>
                <a:spcPct val="0"/>
              </a:spcBef>
              <a:spcAft>
                <a:spcPct val="0"/>
              </a:spcAft>
              <a:defRPr sz="3200">
                <a:solidFill>
                  <a:srgbClr val="000000"/>
                </a:solidFill>
                <a:latin typeface="Arial" charset="0"/>
              </a:defRPr>
            </a:lvl8pPr>
            <a:lvl9pPr marL="3886200" indent="-228600" eaLnBrk="0" fontAlgn="base" hangingPunct="0">
              <a:spcBef>
                <a:spcPct val="0"/>
              </a:spcBef>
              <a:spcAft>
                <a:spcPct val="0"/>
              </a:spcAft>
              <a:defRPr sz="3200">
                <a:solidFill>
                  <a:srgbClr val="000000"/>
                </a:solidFill>
                <a:latin typeface="Arial" charset="0"/>
              </a:defRPr>
            </a:lvl9pPr>
          </a:lstStyle>
          <a:p>
            <a:pPr algn="ctr" eaLnBrk="1" fontAlgn="base" hangingPunct="1">
              <a:spcBef>
                <a:spcPct val="0"/>
              </a:spcBef>
              <a:spcAft>
                <a:spcPct val="0"/>
              </a:spcAft>
            </a:pPr>
            <a:r>
              <a:rPr lang="en-US" sz="900" dirty="0">
                <a:solidFill>
                  <a:schemeClr val="bg1"/>
                </a:solidFill>
                <a:ea typeface="ＭＳ Ｐゴシック" pitchFamily="34" charset="-128"/>
              </a:rPr>
              <a:t>Services</a:t>
            </a:r>
          </a:p>
        </p:txBody>
      </p:sp>
      <p:sp>
        <p:nvSpPr>
          <p:cNvPr id="25" name="TextBox 82"/>
          <p:cNvSpPr txBox="1">
            <a:spLocks noChangeArrowheads="1"/>
          </p:cNvSpPr>
          <p:nvPr/>
        </p:nvSpPr>
        <p:spPr bwMode="auto">
          <a:xfrm>
            <a:off x="7229875" y="3184599"/>
            <a:ext cx="73415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Arial" charset="0"/>
              </a:defRPr>
            </a:lvl1pPr>
            <a:lvl2pPr marL="742950" indent="-285750" eaLnBrk="0" hangingPunct="0">
              <a:defRPr sz="3200">
                <a:solidFill>
                  <a:srgbClr val="000000"/>
                </a:solidFill>
                <a:latin typeface="Arial" charset="0"/>
              </a:defRPr>
            </a:lvl2pPr>
            <a:lvl3pPr marL="1143000" indent="-228600" eaLnBrk="0" hangingPunct="0">
              <a:defRPr sz="3200">
                <a:solidFill>
                  <a:srgbClr val="000000"/>
                </a:solidFill>
                <a:latin typeface="Arial" charset="0"/>
              </a:defRPr>
            </a:lvl3pPr>
            <a:lvl4pPr marL="1600200" indent="-228600" eaLnBrk="0" hangingPunct="0">
              <a:defRPr sz="3200">
                <a:solidFill>
                  <a:srgbClr val="000000"/>
                </a:solidFill>
                <a:latin typeface="Arial" charset="0"/>
              </a:defRPr>
            </a:lvl4pPr>
            <a:lvl5pPr marL="2057400" indent="-228600" eaLnBrk="0" hangingPunct="0">
              <a:defRPr sz="3200">
                <a:solidFill>
                  <a:srgbClr val="000000"/>
                </a:solidFill>
                <a:latin typeface="Arial" charset="0"/>
              </a:defRPr>
            </a:lvl5pPr>
            <a:lvl6pPr marL="2514600" indent="-228600" eaLnBrk="0" fontAlgn="base" hangingPunct="0">
              <a:spcBef>
                <a:spcPct val="0"/>
              </a:spcBef>
              <a:spcAft>
                <a:spcPct val="0"/>
              </a:spcAft>
              <a:defRPr sz="3200">
                <a:solidFill>
                  <a:srgbClr val="000000"/>
                </a:solidFill>
                <a:latin typeface="Arial" charset="0"/>
              </a:defRPr>
            </a:lvl6pPr>
            <a:lvl7pPr marL="2971800" indent="-228600" eaLnBrk="0" fontAlgn="base" hangingPunct="0">
              <a:spcBef>
                <a:spcPct val="0"/>
              </a:spcBef>
              <a:spcAft>
                <a:spcPct val="0"/>
              </a:spcAft>
              <a:defRPr sz="3200">
                <a:solidFill>
                  <a:srgbClr val="000000"/>
                </a:solidFill>
                <a:latin typeface="Arial" charset="0"/>
              </a:defRPr>
            </a:lvl7pPr>
            <a:lvl8pPr marL="3429000" indent="-228600" eaLnBrk="0" fontAlgn="base" hangingPunct="0">
              <a:spcBef>
                <a:spcPct val="0"/>
              </a:spcBef>
              <a:spcAft>
                <a:spcPct val="0"/>
              </a:spcAft>
              <a:defRPr sz="3200">
                <a:solidFill>
                  <a:srgbClr val="000000"/>
                </a:solidFill>
                <a:latin typeface="Arial" charset="0"/>
              </a:defRPr>
            </a:lvl8pPr>
            <a:lvl9pPr marL="3886200" indent="-228600" eaLnBrk="0" fontAlgn="base" hangingPunct="0">
              <a:spcBef>
                <a:spcPct val="0"/>
              </a:spcBef>
              <a:spcAft>
                <a:spcPct val="0"/>
              </a:spcAft>
              <a:defRPr sz="3200">
                <a:solidFill>
                  <a:srgbClr val="000000"/>
                </a:solidFill>
                <a:latin typeface="Arial" charset="0"/>
              </a:defRPr>
            </a:lvl9pPr>
          </a:lstStyle>
          <a:p>
            <a:pPr algn="ctr" eaLnBrk="1" fontAlgn="base" hangingPunct="1">
              <a:spcBef>
                <a:spcPct val="0"/>
              </a:spcBef>
              <a:spcAft>
                <a:spcPct val="0"/>
              </a:spcAft>
            </a:pPr>
            <a:r>
              <a:rPr lang="en-US" sz="900" dirty="0">
                <a:solidFill>
                  <a:schemeClr val="bg1"/>
                </a:solidFill>
                <a:ea typeface="ＭＳ Ｐゴシック" pitchFamily="34" charset="-128"/>
              </a:rPr>
              <a:t>Service Charge Amount</a:t>
            </a:r>
          </a:p>
        </p:txBody>
      </p:sp>
      <p:grpSp>
        <p:nvGrpSpPr>
          <p:cNvPr id="26" name="Group 47"/>
          <p:cNvGrpSpPr>
            <a:grpSpLocks/>
          </p:cNvGrpSpPr>
          <p:nvPr/>
        </p:nvGrpSpPr>
        <p:grpSpPr bwMode="auto">
          <a:xfrm rot="5400000" flipV="1">
            <a:off x="7711148" y="3132938"/>
            <a:ext cx="1360728" cy="1432317"/>
            <a:chOff x="6625389" y="2405648"/>
            <a:chExt cx="1856003" cy="1455400"/>
          </a:xfrm>
        </p:grpSpPr>
        <p:cxnSp>
          <p:nvCxnSpPr>
            <p:cNvPr id="27" name="Straight Connector 85"/>
            <p:cNvCxnSpPr>
              <a:cxnSpLocks noChangeShapeType="1"/>
            </p:cNvCxnSpPr>
            <p:nvPr/>
          </p:nvCxnSpPr>
          <p:spPr bwMode="auto">
            <a:xfrm>
              <a:off x="8476630" y="2405648"/>
              <a:ext cx="0" cy="1455400"/>
            </a:xfrm>
            <a:prstGeom prst="line">
              <a:avLst/>
            </a:prstGeom>
            <a:noFill/>
            <a:ln w="19050" algn="ctr">
              <a:solidFill>
                <a:sysClr val="windowText" lastClr="000000"/>
              </a:solidFill>
              <a:prstDash val="sysDash"/>
              <a:round/>
              <a:headEnd type="triangle" w="med" len="med"/>
              <a:tailEnd/>
            </a:ln>
            <a:extLst>
              <a:ext uri="{909E8E84-426E-40DD-AFC4-6F175D3DCCD1}">
                <a14:hiddenFill xmlns:a14="http://schemas.microsoft.com/office/drawing/2010/main">
                  <a:noFill/>
                </a14:hiddenFill>
              </a:ext>
            </a:extLst>
          </p:spPr>
        </p:cxnSp>
        <p:cxnSp>
          <p:nvCxnSpPr>
            <p:cNvPr id="28" name="Straight Connector 86"/>
            <p:cNvCxnSpPr>
              <a:cxnSpLocks noChangeShapeType="1"/>
            </p:cNvCxnSpPr>
            <p:nvPr/>
          </p:nvCxnSpPr>
          <p:spPr bwMode="auto">
            <a:xfrm>
              <a:off x="6625389" y="3861048"/>
              <a:ext cx="1856003" cy="0"/>
            </a:xfrm>
            <a:prstGeom prst="line">
              <a:avLst/>
            </a:prstGeom>
            <a:noFill/>
            <a:ln w="19050" algn="ctr">
              <a:solidFill>
                <a:sysClr val="windowText" lastClr="000000"/>
              </a:solidFill>
              <a:prstDash val="sysDash"/>
              <a:round/>
              <a:headEnd/>
              <a:tailEnd/>
            </a:ln>
            <a:extLst>
              <a:ext uri="{909E8E84-426E-40DD-AFC4-6F175D3DCCD1}">
                <a14:hiddenFill xmlns:a14="http://schemas.microsoft.com/office/drawing/2010/main">
                  <a:noFill/>
                </a14:hiddenFill>
              </a:ext>
            </a:extLst>
          </p:spPr>
        </p:cxnSp>
      </p:grpSp>
      <p:grpSp>
        <p:nvGrpSpPr>
          <p:cNvPr id="29" name="Group 62"/>
          <p:cNvGrpSpPr>
            <a:grpSpLocks/>
          </p:cNvGrpSpPr>
          <p:nvPr/>
        </p:nvGrpSpPr>
        <p:grpSpPr bwMode="auto">
          <a:xfrm>
            <a:off x="7676820" y="3184603"/>
            <a:ext cx="1188427" cy="1095375"/>
            <a:chOff x="6627112" y="2420888"/>
            <a:chExt cx="1288163" cy="1096162"/>
          </a:xfrm>
        </p:grpSpPr>
        <p:cxnSp>
          <p:nvCxnSpPr>
            <p:cNvPr id="30" name="Straight Connector 94"/>
            <p:cNvCxnSpPr>
              <a:cxnSpLocks noChangeShapeType="1"/>
            </p:cNvCxnSpPr>
            <p:nvPr/>
          </p:nvCxnSpPr>
          <p:spPr bwMode="auto">
            <a:xfrm>
              <a:off x="7905328" y="2420888"/>
              <a:ext cx="0" cy="1096162"/>
            </a:xfrm>
            <a:prstGeom prst="line">
              <a:avLst/>
            </a:prstGeom>
            <a:noFill/>
            <a:ln w="19050" algn="ctr">
              <a:solidFill>
                <a:sysClr val="windowText" lastClr="000000"/>
              </a:solidFill>
              <a:round/>
              <a:headEnd type="triangle" w="med" len="med"/>
              <a:tailEnd/>
            </a:ln>
            <a:extLst>
              <a:ext uri="{909E8E84-426E-40DD-AFC4-6F175D3DCCD1}">
                <a14:hiddenFill xmlns:a14="http://schemas.microsoft.com/office/drawing/2010/main">
                  <a:noFill/>
                </a14:hiddenFill>
              </a:ext>
            </a:extLst>
          </p:spPr>
        </p:cxnSp>
        <p:cxnSp>
          <p:nvCxnSpPr>
            <p:cNvPr id="31" name="Straight Connector 95"/>
            <p:cNvCxnSpPr>
              <a:cxnSpLocks noChangeShapeType="1"/>
            </p:cNvCxnSpPr>
            <p:nvPr/>
          </p:nvCxnSpPr>
          <p:spPr bwMode="auto">
            <a:xfrm>
              <a:off x="6627112" y="3517050"/>
              <a:ext cx="1288163" cy="0"/>
            </a:xfrm>
            <a:prstGeom prst="line">
              <a:avLst/>
            </a:prstGeom>
            <a:noFill/>
            <a:ln w="19050" algn="ctr">
              <a:solidFill>
                <a:sysClr val="windowText" lastClr="000000"/>
              </a:solidFill>
              <a:round/>
              <a:headEnd/>
              <a:tailEnd/>
            </a:ln>
            <a:extLst>
              <a:ext uri="{909E8E84-426E-40DD-AFC4-6F175D3DCCD1}">
                <a14:hiddenFill xmlns:a14="http://schemas.microsoft.com/office/drawing/2010/main">
                  <a:noFill/>
                </a14:hiddenFill>
              </a:ext>
            </a:extLst>
          </p:spPr>
        </p:cxnSp>
      </p:grpSp>
      <p:sp>
        <p:nvSpPr>
          <p:cNvPr id="32" name="TextBox 100"/>
          <p:cNvSpPr txBox="1">
            <a:spLocks noChangeArrowheads="1"/>
          </p:cNvSpPr>
          <p:nvPr/>
        </p:nvSpPr>
        <p:spPr bwMode="auto">
          <a:xfrm>
            <a:off x="7964033" y="3184601"/>
            <a:ext cx="907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Arial" charset="0"/>
              </a:defRPr>
            </a:lvl1pPr>
            <a:lvl2pPr marL="742950" indent="-285750" eaLnBrk="0" hangingPunct="0">
              <a:defRPr sz="3200">
                <a:solidFill>
                  <a:srgbClr val="000000"/>
                </a:solidFill>
                <a:latin typeface="Arial" charset="0"/>
              </a:defRPr>
            </a:lvl2pPr>
            <a:lvl3pPr marL="1143000" indent="-228600" eaLnBrk="0" hangingPunct="0">
              <a:defRPr sz="3200">
                <a:solidFill>
                  <a:srgbClr val="000000"/>
                </a:solidFill>
                <a:latin typeface="Arial" charset="0"/>
              </a:defRPr>
            </a:lvl3pPr>
            <a:lvl4pPr marL="1600200" indent="-228600" eaLnBrk="0" hangingPunct="0">
              <a:defRPr sz="3200">
                <a:solidFill>
                  <a:srgbClr val="000000"/>
                </a:solidFill>
                <a:latin typeface="Arial" charset="0"/>
              </a:defRPr>
            </a:lvl4pPr>
            <a:lvl5pPr marL="2057400" indent="-228600" eaLnBrk="0" hangingPunct="0">
              <a:defRPr sz="3200">
                <a:solidFill>
                  <a:srgbClr val="000000"/>
                </a:solidFill>
                <a:latin typeface="Arial" charset="0"/>
              </a:defRPr>
            </a:lvl5pPr>
            <a:lvl6pPr marL="2514600" indent="-228600" eaLnBrk="0" fontAlgn="base" hangingPunct="0">
              <a:spcBef>
                <a:spcPct val="0"/>
              </a:spcBef>
              <a:spcAft>
                <a:spcPct val="0"/>
              </a:spcAft>
              <a:defRPr sz="3200">
                <a:solidFill>
                  <a:srgbClr val="000000"/>
                </a:solidFill>
                <a:latin typeface="Arial" charset="0"/>
              </a:defRPr>
            </a:lvl6pPr>
            <a:lvl7pPr marL="2971800" indent="-228600" eaLnBrk="0" fontAlgn="base" hangingPunct="0">
              <a:spcBef>
                <a:spcPct val="0"/>
              </a:spcBef>
              <a:spcAft>
                <a:spcPct val="0"/>
              </a:spcAft>
              <a:defRPr sz="3200">
                <a:solidFill>
                  <a:srgbClr val="000000"/>
                </a:solidFill>
                <a:latin typeface="Arial" charset="0"/>
              </a:defRPr>
            </a:lvl7pPr>
            <a:lvl8pPr marL="3429000" indent="-228600" eaLnBrk="0" fontAlgn="base" hangingPunct="0">
              <a:spcBef>
                <a:spcPct val="0"/>
              </a:spcBef>
              <a:spcAft>
                <a:spcPct val="0"/>
              </a:spcAft>
              <a:defRPr sz="3200">
                <a:solidFill>
                  <a:srgbClr val="000000"/>
                </a:solidFill>
                <a:latin typeface="Arial" charset="0"/>
              </a:defRPr>
            </a:lvl8pPr>
            <a:lvl9pPr marL="3886200" indent="-228600" eaLnBrk="0" fontAlgn="base" hangingPunct="0">
              <a:spcBef>
                <a:spcPct val="0"/>
              </a:spcBef>
              <a:spcAft>
                <a:spcPct val="0"/>
              </a:spcAft>
              <a:defRPr sz="3200">
                <a:solidFill>
                  <a:srgbClr val="000000"/>
                </a:solidFill>
                <a:latin typeface="Arial" charset="0"/>
              </a:defRPr>
            </a:lvl9pPr>
          </a:lstStyle>
          <a:p>
            <a:pPr algn="ctr" eaLnBrk="1" fontAlgn="base" hangingPunct="1">
              <a:spcBef>
                <a:spcPct val="0"/>
              </a:spcBef>
              <a:spcAft>
                <a:spcPct val="0"/>
              </a:spcAft>
            </a:pPr>
            <a:r>
              <a:rPr lang="en-US" sz="900" dirty="0">
                <a:solidFill>
                  <a:schemeClr val="bg1"/>
                </a:solidFill>
                <a:ea typeface="ＭＳ Ｐゴシック" pitchFamily="34" charset="-128"/>
              </a:rPr>
              <a:t>Repurchase of assets</a:t>
            </a:r>
          </a:p>
        </p:txBody>
      </p:sp>
      <p:sp>
        <p:nvSpPr>
          <p:cNvPr id="33" name="TextBox 101"/>
          <p:cNvSpPr txBox="1">
            <a:spLocks noChangeArrowheads="1"/>
          </p:cNvSpPr>
          <p:nvPr/>
        </p:nvSpPr>
        <p:spPr bwMode="auto">
          <a:xfrm>
            <a:off x="8214997" y="4306235"/>
            <a:ext cx="9671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Arial" charset="0"/>
              </a:defRPr>
            </a:lvl1pPr>
            <a:lvl2pPr marL="742950" indent="-285750" eaLnBrk="0" hangingPunct="0">
              <a:defRPr sz="3200">
                <a:solidFill>
                  <a:srgbClr val="000000"/>
                </a:solidFill>
                <a:latin typeface="Arial" charset="0"/>
              </a:defRPr>
            </a:lvl2pPr>
            <a:lvl3pPr marL="1143000" indent="-228600" eaLnBrk="0" hangingPunct="0">
              <a:defRPr sz="3200">
                <a:solidFill>
                  <a:srgbClr val="000000"/>
                </a:solidFill>
                <a:latin typeface="Arial" charset="0"/>
              </a:defRPr>
            </a:lvl3pPr>
            <a:lvl4pPr marL="1600200" indent="-228600" eaLnBrk="0" hangingPunct="0">
              <a:defRPr sz="3200">
                <a:solidFill>
                  <a:srgbClr val="000000"/>
                </a:solidFill>
                <a:latin typeface="Arial" charset="0"/>
              </a:defRPr>
            </a:lvl4pPr>
            <a:lvl5pPr marL="2057400" indent="-228600" eaLnBrk="0" hangingPunct="0">
              <a:defRPr sz="3200">
                <a:solidFill>
                  <a:srgbClr val="000000"/>
                </a:solidFill>
                <a:latin typeface="Arial" charset="0"/>
              </a:defRPr>
            </a:lvl5pPr>
            <a:lvl6pPr marL="2514600" indent="-228600" eaLnBrk="0" fontAlgn="base" hangingPunct="0">
              <a:spcBef>
                <a:spcPct val="0"/>
              </a:spcBef>
              <a:spcAft>
                <a:spcPct val="0"/>
              </a:spcAft>
              <a:defRPr sz="3200">
                <a:solidFill>
                  <a:srgbClr val="000000"/>
                </a:solidFill>
                <a:latin typeface="Arial" charset="0"/>
              </a:defRPr>
            </a:lvl6pPr>
            <a:lvl7pPr marL="2971800" indent="-228600" eaLnBrk="0" fontAlgn="base" hangingPunct="0">
              <a:spcBef>
                <a:spcPct val="0"/>
              </a:spcBef>
              <a:spcAft>
                <a:spcPct val="0"/>
              </a:spcAft>
              <a:defRPr sz="3200">
                <a:solidFill>
                  <a:srgbClr val="000000"/>
                </a:solidFill>
                <a:latin typeface="Arial" charset="0"/>
              </a:defRPr>
            </a:lvl7pPr>
            <a:lvl8pPr marL="3429000" indent="-228600" eaLnBrk="0" fontAlgn="base" hangingPunct="0">
              <a:spcBef>
                <a:spcPct val="0"/>
              </a:spcBef>
              <a:spcAft>
                <a:spcPct val="0"/>
              </a:spcAft>
              <a:defRPr sz="3200">
                <a:solidFill>
                  <a:srgbClr val="000000"/>
                </a:solidFill>
                <a:latin typeface="Arial" charset="0"/>
              </a:defRPr>
            </a:lvl8pPr>
            <a:lvl9pPr marL="3886200" indent="-228600" eaLnBrk="0" fontAlgn="base" hangingPunct="0">
              <a:spcBef>
                <a:spcPct val="0"/>
              </a:spcBef>
              <a:spcAft>
                <a:spcPct val="0"/>
              </a:spcAft>
              <a:defRPr sz="3200">
                <a:solidFill>
                  <a:srgbClr val="000000"/>
                </a:solidFill>
                <a:latin typeface="Arial" charset="0"/>
              </a:defRPr>
            </a:lvl9pPr>
          </a:lstStyle>
          <a:p>
            <a:pPr algn="ctr" eaLnBrk="1" fontAlgn="base" hangingPunct="1">
              <a:spcBef>
                <a:spcPct val="0"/>
              </a:spcBef>
              <a:spcAft>
                <a:spcPct val="0"/>
              </a:spcAft>
            </a:pPr>
            <a:r>
              <a:rPr lang="en-US" sz="900" dirty="0">
                <a:solidFill>
                  <a:schemeClr val="bg1"/>
                </a:solidFill>
                <a:ea typeface="ＭＳ Ｐゴシック" pitchFamily="34" charset="-128"/>
              </a:rPr>
              <a:t>Exercise Price</a:t>
            </a:r>
          </a:p>
        </p:txBody>
      </p:sp>
      <p:cxnSp>
        <p:nvCxnSpPr>
          <p:cNvPr id="34" name="Straight Connector 102"/>
          <p:cNvCxnSpPr>
            <a:cxnSpLocks noChangeShapeType="1"/>
          </p:cNvCxnSpPr>
          <p:nvPr/>
        </p:nvCxnSpPr>
        <p:spPr bwMode="auto">
          <a:xfrm>
            <a:off x="5001025" y="4911803"/>
            <a:ext cx="0" cy="841375"/>
          </a:xfrm>
          <a:prstGeom prst="line">
            <a:avLst/>
          </a:prstGeom>
          <a:noFill/>
          <a:ln w="19050" algn="ctr">
            <a:solidFill>
              <a:sysClr val="windowText" lastClr="000000"/>
            </a:solidFill>
            <a:round/>
            <a:headEnd/>
            <a:tailEnd type="triangle" w="med" len="med"/>
          </a:ln>
          <a:extLst>
            <a:ext uri="{909E8E84-426E-40DD-AFC4-6F175D3DCCD1}">
              <a14:hiddenFill xmlns:a14="http://schemas.microsoft.com/office/drawing/2010/main">
                <a:noFill/>
              </a14:hiddenFill>
            </a:ext>
          </a:extLst>
        </p:spPr>
      </p:cxnSp>
      <p:cxnSp>
        <p:nvCxnSpPr>
          <p:cNvPr id="35" name="Straight Connector 103"/>
          <p:cNvCxnSpPr>
            <a:cxnSpLocks noChangeShapeType="1"/>
          </p:cNvCxnSpPr>
          <p:nvPr/>
        </p:nvCxnSpPr>
        <p:spPr bwMode="auto">
          <a:xfrm>
            <a:off x="5333668" y="4903865"/>
            <a:ext cx="0" cy="849313"/>
          </a:xfrm>
          <a:prstGeom prst="line">
            <a:avLst/>
          </a:prstGeom>
          <a:noFill/>
          <a:ln w="19050" algn="ctr">
            <a:solidFill>
              <a:sysClr val="windowText" lastClr="000000"/>
            </a:solidFill>
            <a:prstDash val="sysDash"/>
            <a:round/>
            <a:headEnd type="triangle" w="med" len="med"/>
            <a:tailEnd/>
          </a:ln>
          <a:extLst>
            <a:ext uri="{909E8E84-426E-40DD-AFC4-6F175D3DCCD1}">
              <a14:hiddenFill xmlns:a14="http://schemas.microsoft.com/office/drawing/2010/main">
                <a:noFill/>
              </a14:hiddenFill>
            </a:ext>
          </a:extLst>
        </p:spPr>
      </p:cxnSp>
      <p:cxnSp>
        <p:nvCxnSpPr>
          <p:cNvPr id="36" name="Straight Connector 104"/>
          <p:cNvCxnSpPr>
            <a:cxnSpLocks noChangeShapeType="1"/>
          </p:cNvCxnSpPr>
          <p:nvPr/>
        </p:nvCxnSpPr>
        <p:spPr bwMode="auto">
          <a:xfrm>
            <a:off x="6876719" y="4911803"/>
            <a:ext cx="0" cy="841375"/>
          </a:xfrm>
          <a:prstGeom prst="line">
            <a:avLst/>
          </a:prstGeom>
          <a:noFill/>
          <a:ln w="19050" algn="ctr">
            <a:solidFill>
              <a:sysClr val="windowText" lastClr="000000"/>
            </a:solidFill>
            <a:prstDash val="sysDash"/>
            <a:round/>
            <a:headEnd/>
            <a:tailEnd type="triangle" w="med" len="med"/>
          </a:ln>
          <a:extLst>
            <a:ext uri="{909E8E84-426E-40DD-AFC4-6F175D3DCCD1}">
              <a14:hiddenFill xmlns:a14="http://schemas.microsoft.com/office/drawing/2010/main">
                <a:noFill/>
              </a14:hiddenFill>
            </a:ext>
          </a:extLst>
        </p:spPr>
      </p:cxnSp>
      <p:cxnSp>
        <p:nvCxnSpPr>
          <p:cNvPr id="37" name="Straight Connector 105"/>
          <p:cNvCxnSpPr>
            <a:cxnSpLocks noChangeShapeType="1"/>
          </p:cNvCxnSpPr>
          <p:nvPr/>
        </p:nvCxnSpPr>
        <p:spPr bwMode="auto">
          <a:xfrm>
            <a:off x="7229876" y="4911803"/>
            <a:ext cx="0" cy="841375"/>
          </a:xfrm>
          <a:prstGeom prst="line">
            <a:avLst/>
          </a:prstGeom>
          <a:noFill/>
          <a:ln w="19050" algn="ctr">
            <a:solidFill>
              <a:sysClr val="windowText" lastClr="000000"/>
            </a:solidFill>
            <a:prstDash val="sysDash"/>
            <a:round/>
            <a:headEnd/>
            <a:tailEnd type="triangle" w="med" len="med"/>
          </a:ln>
          <a:extLst>
            <a:ext uri="{909E8E84-426E-40DD-AFC4-6F175D3DCCD1}">
              <a14:hiddenFill xmlns:a14="http://schemas.microsoft.com/office/drawing/2010/main">
                <a:noFill/>
              </a14:hiddenFill>
            </a:ext>
          </a:extLst>
        </p:spPr>
      </p:cxnSp>
      <p:sp>
        <p:nvSpPr>
          <p:cNvPr id="38" name="TextBox 106"/>
          <p:cNvSpPr txBox="1">
            <a:spLocks noChangeArrowheads="1"/>
          </p:cNvSpPr>
          <p:nvPr/>
        </p:nvSpPr>
        <p:spPr bwMode="auto">
          <a:xfrm>
            <a:off x="4277126" y="5126111"/>
            <a:ext cx="7693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Arial" charset="0"/>
              </a:defRPr>
            </a:lvl1pPr>
            <a:lvl2pPr marL="742950" indent="-285750" eaLnBrk="0" hangingPunct="0">
              <a:defRPr sz="3200">
                <a:solidFill>
                  <a:srgbClr val="000000"/>
                </a:solidFill>
                <a:latin typeface="Arial" charset="0"/>
              </a:defRPr>
            </a:lvl2pPr>
            <a:lvl3pPr marL="1143000" indent="-228600" eaLnBrk="0" hangingPunct="0">
              <a:defRPr sz="3200">
                <a:solidFill>
                  <a:srgbClr val="000000"/>
                </a:solidFill>
                <a:latin typeface="Arial" charset="0"/>
              </a:defRPr>
            </a:lvl3pPr>
            <a:lvl4pPr marL="1600200" indent="-228600" eaLnBrk="0" hangingPunct="0">
              <a:defRPr sz="3200">
                <a:solidFill>
                  <a:srgbClr val="000000"/>
                </a:solidFill>
                <a:latin typeface="Arial" charset="0"/>
              </a:defRPr>
            </a:lvl4pPr>
            <a:lvl5pPr marL="2057400" indent="-228600" eaLnBrk="0" hangingPunct="0">
              <a:defRPr sz="3200">
                <a:solidFill>
                  <a:srgbClr val="000000"/>
                </a:solidFill>
                <a:latin typeface="Arial" charset="0"/>
              </a:defRPr>
            </a:lvl5pPr>
            <a:lvl6pPr marL="2514600" indent="-228600" eaLnBrk="0" fontAlgn="base" hangingPunct="0">
              <a:spcBef>
                <a:spcPct val="0"/>
              </a:spcBef>
              <a:spcAft>
                <a:spcPct val="0"/>
              </a:spcAft>
              <a:defRPr sz="3200">
                <a:solidFill>
                  <a:srgbClr val="000000"/>
                </a:solidFill>
                <a:latin typeface="Arial" charset="0"/>
              </a:defRPr>
            </a:lvl6pPr>
            <a:lvl7pPr marL="2971800" indent="-228600" eaLnBrk="0" fontAlgn="base" hangingPunct="0">
              <a:spcBef>
                <a:spcPct val="0"/>
              </a:spcBef>
              <a:spcAft>
                <a:spcPct val="0"/>
              </a:spcAft>
              <a:defRPr sz="3200">
                <a:solidFill>
                  <a:srgbClr val="000000"/>
                </a:solidFill>
                <a:latin typeface="Arial" charset="0"/>
              </a:defRPr>
            </a:lvl7pPr>
            <a:lvl8pPr marL="3429000" indent="-228600" eaLnBrk="0" fontAlgn="base" hangingPunct="0">
              <a:spcBef>
                <a:spcPct val="0"/>
              </a:spcBef>
              <a:spcAft>
                <a:spcPct val="0"/>
              </a:spcAft>
              <a:defRPr sz="3200">
                <a:solidFill>
                  <a:srgbClr val="000000"/>
                </a:solidFill>
                <a:latin typeface="Arial" charset="0"/>
              </a:defRPr>
            </a:lvl8pPr>
            <a:lvl9pPr marL="3886200" indent="-228600" eaLnBrk="0" fontAlgn="base" hangingPunct="0">
              <a:spcBef>
                <a:spcPct val="0"/>
              </a:spcBef>
              <a:spcAft>
                <a:spcPct val="0"/>
              </a:spcAft>
              <a:defRPr sz="3200">
                <a:solidFill>
                  <a:srgbClr val="000000"/>
                </a:solidFill>
                <a:latin typeface="Arial" charset="0"/>
              </a:defRPr>
            </a:lvl9pPr>
          </a:lstStyle>
          <a:p>
            <a:pPr algn="ctr" eaLnBrk="1" fontAlgn="base" hangingPunct="1">
              <a:spcBef>
                <a:spcPct val="0"/>
              </a:spcBef>
              <a:spcAft>
                <a:spcPct val="0"/>
              </a:spcAft>
            </a:pPr>
            <a:r>
              <a:rPr lang="en-US" sz="900" dirty="0">
                <a:solidFill>
                  <a:schemeClr val="bg1"/>
                </a:solidFill>
                <a:ea typeface="ＭＳ Ｐゴシック" pitchFamily="34" charset="-128"/>
              </a:rPr>
              <a:t>Issue of Certificates</a:t>
            </a:r>
          </a:p>
        </p:txBody>
      </p:sp>
      <p:sp>
        <p:nvSpPr>
          <p:cNvPr id="39" name="TextBox 107"/>
          <p:cNvSpPr txBox="1">
            <a:spLocks noChangeArrowheads="1"/>
          </p:cNvSpPr>
          <p:nvPr/>
        </p:nvSpPr>
        <p:spPr bwMode="auto">
          <a:xfrm>
            <a:off x="5333669" y="5126113"/>
            <a:ext cx="731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Arial" charset="0"/>
              </a:defRPr>
            </a:lvl1pPr>
            <a:lvl2pPr marL="742950" indent="-285750" eaLnBrk="0" hangingPunct="0">
              <a:defRPr sz="3200">
                <a:solidFill>
                  <a:srgbClr val="000000"/>
                </a:solidFill>
                <a:latin typeface="Arial" charset="0"/>
              </a:defRPr>
            </a:lvl2pPr>
            <a:lvl3pPr marL="1143000" indent="-228600" eaLnBrk="0" hangingPunct="0">
              <a:defRPr sz="3200">
                <a:solidFill>
                  <a:srgbClr val="000000"/>
                </a:solidFill>
                <a:latin typeface="Arial" charset="0"/>
              </a:defRPr>
            </a:lvl3pPr>
            <a:lvl4pPr marL="1600200" indent="-228600" eaLnBrk="0" hangingPunct="0">
              <a:defRPr sz="3200">
                <a:solidFill>
                  <a:srgbClr val="000000"/>
                </a:solidFill>
                <a:latin typeface="Arial" charset="0"/>
              </a:defRPr>
            </a:lvl4pPr>
            <a:lvl5pPr marL="2057400" indent="-228600" eaLnBrk="0" hangingPunct="0">
              <a:defRPr sz="3200">
                <a:solidFill>
                  <a:srgbClr val="000000"/>
                </a:solidFill>
                <a:latin typeface="Arial" charset="0"/>
              </a:defRPr>
            </a:lvl5pPr>
            <a:lvl6pPr marL="2514600" indent="-228600" eaLnBrk="0" fontAlgn="base" hangingPunct="0">
              <a:spcBef>
                <a:spcPct val="0"/>
              </a:spcBef>
              <a:spcAft>
                <a:spcPct val="0"/>
              </a:spcAft>
              <a:defRPr sz="3200">
                <a:solidFill>
                  <a:srgbClr val="000000"/>
                </a:solidFill>
                <a:latin typeface="Arial" charset="0"/>
              </a:defRPr>
            </a:lvl6pPr>
            <a:lvl7pPr marL="2971800" indent="-228600" eaLnBrk="0" fontAlgn="base" hangingPunct="0">
              <a:spcBef>
                <a:spcPct val="0"/>
              </a:spcBef>
              <a:spcAft>
                <a:spcPct val="0"/>
              </a:spcAft>
              <a:defRPr sz="3200">
                <a:solidFill>
                  <a:srgbClr val="000000"/>
                </a:solidFill>
                <a:latin typeface="Arial" charset="0"/>
              </a:defRPr>
            </a:lvl7pPr>
            <a:lvl8pPr marL="3429000" indent="-228600" eaLnBrk="0" fontAlgn="base" hangingPunct="0">
              <a:spcBef>
                <a:spcPct val="0"/>
              </a:spcBef>
              <a:spcAft>
                <a:spcPct val="0"/>
              </a:spcAft>
              <a:defRPr sz="3200">
                <a:solidFill>
                  <a:srgbClr val="000000"/>
                </a:solidFill>
                <a:latin typeface="Arial" charset="0"/>
              </a:defRPr>
            </a:lvl8pPr>
            <a:lvl9pPr marL="3886200" indent="-228600" eaLnBrk="0" fontAlgn="base" hangingPunct="0">
              <a:spcBef>
                <a:spcPct val="0"/>
              </a:spcBef>
              <a:spcAft>
                <a:spcPct val="0"/>
              </a:spcAft>
              <a:defRPr sz="3200">
                <a:solidFill>
                  <a:srgbClr val="000000"/>
                </a:solidFill>
                <a:latin typeface="Arial" charset="0"/>
              </a:defRPr>
            </a:lvl9pPr>
          </a:lstStyle>
          <a:p>
            <a:pPr algn="ctr" eaLnBrk="1" fontAlgn="base" hangingPunct="1">
              <a:spcBef>
                <a:spcPct val="0"/>
              </a:spcBef>
              <a:spcAft>
                <a:spcPct val="0"/>
              </a:spcAft>
            </a:pPr>
            <a:r>
              <a:rPr lang="en-US" sz="900" dirty="0">
                <a:solidFill>
                  <a:schemeClr val="bg1"/>
                </a:solidFill>
                <a:ea typeface="ＭＳ Ｐゴシック" pitchFamily="34" charset="-128"/>
              </a:rPr>
              <a:t>Proceeds of issue</a:t>
            </a:r>
          </a:p>
        </p:txBody>
      </p:sp>
      <p:sp>
        <p:nvSpPr>
          <p:cNvPr id="40" name="TextBox 108"/>
          <p:cNvSpPr txBox="1">
            <a:spLocks noChangeArrowheads="1"/>
          </p:cNvSpPr>
          <p:nvPr/>
        </p:nvSpPr>
        <p:spPr bwMode="auto">
          <a:xfrm>
            <a:off x="6064895" y="5056263"/>
            <a:ext cx="81915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Arial" charset="0"/>
              </a:defRPr>
            </a:lvl1pPr>
            <a:lvl2pPr marL="742950" indent="-285750" eaLnBrk="0" hangingPunct="0">
              <a:defRPr sz="3200">
                <a:solidFill>
                  <a:srgbClr val="000000"/>
                </a:solidFill>
                <a:latin typeface="Arial" charset="0"/>
              </a:defRPr>
            </a:lvl2pPr>
            <a:lvl3pPr marL="1143000" indent="-228600" eaLnBrk="0" hangingPunct="0">
              <a:defRPr sz="3200">
                <a:solidFill>
                  <a:srgbClr val="000000"/>
                </a:solidFill>
                <a:latin typeface="Arial" charset="0"/>
              </a:defRPr>
            </a:lvl3pPr>
            <a:lvl4pPr marL="1600200" indent="-228600" eaLnBrk="0" hangingPunct="0">
              <a:defRPr sz="3200">
                <a:solidFill>
                  <a:srgbClr val="000000"/>
                </a:solidFill>
                <a:latin typeface="Arial" charset="0"/>
              </a:defRPr>
            </a:lvl4pPr>
            <a:lvl5pPr marL="2057400" indent="-228600" eaLnBrk="0" hangingPunct="0">
              <a:defRPr sz="3200">
                <a:solidFill>
                  <a:srgbClr val="000000"/>
                </a:solidFill>
                <a:latin typeface="Arial" charset="0"/>
              </a:defRPr>
            </a:lvl5pPr>
            <a:lvl6pPr marL="2514600" indent="-228600" eaLnBrk="0" fontAlgn="base" hangingPunct="0">
              <a:spcBef>
                <a:spcPct val="0"/>
              </a:spcBef>
              <a:spcAft>
                <a:spcPct val="0"/>
              </a:spcAft>
              <a:defRPr sz="3200">
                <a:solidFill>
                  <a:srgbClr val="000000"/>
                </a:solidFill>
                <a:latin typeface="Arial" charset="0"/>
              </a:defRPr>
            </a:lvl6pPr>
            <a:lvl7pPr marL="2971800" indent="-228600" eaLnBrk="0" fontAlgn="base" hangingPunct="0">
              <a:spcBef>
                <a:spcPct val="0"/>
              </a:spcBef>
              <a:spcAft>
                <a:spcPct val="0"/>
              </a:spcAft>
              <a:defRPr sz="3200">
                <a:solidFill>
                  <a:srgbClr val="000000"/>
                </a:solidFill>
                <a:latin typeface="Arial" charset="0"/>
              </a:defRPr>
            </a:lvl7pPr>
            <a:lvl8pPr marL="3429000" indent="-228600" eaLnBrk="0" fontAlgn="base" hangingPunct="0">
              <a:spcBef>
                <a:spcPct val="0"/>
              </a:spcBef>
              <a:spcAft>
                <a:spcPct val="0"/>
              </a:spcAft>
              <a:defRPr sz="3200">
                <a:solidFill>
                  <a:srgbClr val="000000"/>
                </a:solidFill>
                <a:latin typeface="Arial" charset="0"/>
              </a:defRPr>
            </a:lvl8pPr>
            <a:lvl9pPr marL="3886200" indent="-228600" eaLnBrk="0" fontAlgn="base" hangingPunct="0">
              <a:spcBef>
                <a:spcPct val="0"/>
              </a:spcBef>
              <a:spcAft>
                <a:spcPct val="0"/>
              </a:spcAft>
              <a:defRPr sz="3200">
                <a:solidFill>
                  <a:srgbClr val="000000"/>
                </a:solidFill>
                <a:latin typeface="Arial" charset="0"/>
              </a:defRPr>
            </a:lvl9pPr>
          </a:lstStyle>
          <a:p>
            <a:pPr algn="ctr" eaLnBrk="1" fontAlgn="base" hangingPunct="1">
              <a:spcBef>
                <a:spcPct val="0"/>
              </a:spcBef>
              <a:spcAft>
                <a:spcPct val="0"/>
              </a:spcAft>
            </a:pPr>
            <a:r>
              <a:rPr lang="en-US" sz="900" dirty="0">
                <a:solidFill>
                  <a:schemeClr val="bg1"/>
                </a:solidFill>
                <a:ea typeface="ＭＳ Ｐゴシック" pitchFamily="34" charset="-128"/>
              </a:rPr>
              <a:t>Periodic Distribution Amounts</a:t>
            </a:r>
          </a:p>
        </p:txBody>
      </p:sp>
      <p:sp>
        <p:nvSpPr>
          <p:cNvPr id="41" name="TextBox 109"/>
          <p:cNvSpPr txBox="1">
            <a:spLocks noChangeArrowheads="1"/>
          </p:cNvSpPr>
          <p:nvPr/>
        </p:nvSpPr>
        <p:spPr bwMode="auto">
          <a:xfrm>
            <a:off x="7229878" y="5141989"/>
            <a:ext cx="898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Arial" charset="0"/>
              </a:defRPr>
            </a:lvl1pPr>
            <a:lvl2pPr marL="742950" indent="-285750" eaLnBrk="0" hangingPunct="0">
              <a:defRPr sz="3200">
                <a:solidFill>
                  <a:srgbClr val="000000"/>
                </a:solidFill>
                <a:latin typeface="Arial" charset="0"/>
              </a:defRPr>
            </a:lvl2pPr>
            <a:lvl3pPr marL="1143000" indent="-228600" eaLnBrk="0" hangingPunct="0">
              <a:defRPr sz="3200">
                <a:solidFill>
                  <a:srgbClr val="000000"/>
                </a:solidFill>
                <a:latin typeface="Arial" charset="0"/>
              </a:defRPr>
            </a:lvl3pPr>
            <a:lvl4pPr marL="1600200" indent="-228600" eaLnBrk="0" hangingPunct="0">
              <a:defRPr sz="3200">
                <a:solidFill>
                  <a:srgbClr val="000000"/>
                </a:solidFill>
                <a:latin typeface="Arial" charset="0"/>
              </a:defRPr>
            </a:lvl4pPr>
            <a:lvl5pPr marL="2057400" indent="-228600" eaLnBrk="0" hangingPunct="0">
              <a:defRPr sz="3200">
                <a:solidFill>
                  <a:srgbClr val="000000"/>
                </a:solidFill>
                <a:latin typeface="Arial" charset="0"/>
              </a:defRPr>
            </a:lvl5pPr>
            <a:lvl6pPr marL="2514600" indent="-228600" eaLnBrk="0" fontAlgn="base" hangingPunct="0">
              <a:spcBef>
                <a:spcPct val="0"/>
              </a:spcBef>
              <a:spcAft>
                <a:spcPct val="0"/>
              </a:spcAft>
              <a:defRPr sz="3200">
                <a:solidFill>
                  <a:srgbClr val="000000"/>
                </a:solidFill>
                <a:latin typeface="Arial" charset="0"/>
              </a:defRPr>
            </a:lvl6pPr>
            <a:lvl7pPr marL="2971800" indent="-228600" eaLnBrk="0" fontAlgn="base" hangingPunct="0">
              <a:spcBef>
                <a:spcPct val="0"/>
              </a:spcBef>
              <a:spcAft>
                <a:spcPct val="0"/>
              </a:spcAft>
              <a:defRPr sz="3200">
                <a:solidFill>
                  <a:srgbClr val="000000"/>
                </a:solidFill>
                <a:latin typeface="Arial" charset="0"/>
              </a:defRPr>
            </a:lvl7pPr>
            <a:lvl8pPr marL="3429000" indent="-228600" eaLnBrk="0" fontAlgn="base" hangingPunct="0">
              <a:spcBef>
                <a:spcPct val="0"/>
              </a:spcBef>
              <a:spcAft>
                <a:spcPct val="0"/>
              </a:spcAft>
              <a:defRPr sz="3200">
                <a:solidFill>
                  <a:srgbClr val="000000"/>
                </a:solidFill>
                <a:latin typeface="Arial" charset="0"/>
              </a:defRPr>
            </a:lvl8pPr>
            <a:lvl9pPr marL="3886200" indent="-228600" eaLnBrk="0" fontAlgn="base" hangingPunct="0">
              <a:spcBef>
                <a:spcPct val="0"/>
              </a:spcBef>
              <a:spcAft>
                <a:spcPct val="0"/>
              </a:spcAft>
              <a:defRPr sz="3200">
                <a:solidFill>
                  <a:srgbClr val="000000"/>
                </a:solidFill>
                <a:latin typeface="Arial" charset="0"/>
              </a:defRPr>
            </a:lvl9pPr>
          </a:lstStyle>
          <a:p>
            <a:pPr algn="ctr" eaLnBrk="1" fontAlgn="base" hangingPunct="1">
              <a:spcBef>
                <a:spcPct val="0"/>
              </a:spcBef>
              <a:spcAft>
                <a:spcPct val="0"/>
              </a:spcAft>
            </a:pPr>
            <a:r>
              <a:rPr lang="en-US" sz="900" dirty="0">
                <a:ea typeface="ＭＳ Ｐゴシック" pitchFamily="34" charset="-128"/>
              </a:rPr>
              <a:t>Dissolution Amounts</a:t>
            </a:r>
          </a:p>
        </p:txBody>
      </p:sp>
      <p:cxnSp>
        <p:nvCxnSpPr>
          <p:cNvPr id="42" name="Straight Connector 102"/>
          <p:cNvCxnSpPr>
            <a:cxnSpLocks noChangeShapeType="1"/>
          </p:cNvCxnSpPr>
          <p:nvPr/>
        </p:nvCxnSpPr>
        <p:spPr bwMode="auto">
          <a:xfrm>
            <a:off x="8160764" y="6328493"/>
            <a:ext cx="757603" cy="0"/>
          </a:xfrm>
          <a:prstGeom prst="line">
            <a:avLst/>
          </a:prstGeom>
          <a:noFill/>
          <a:ln w="19050" algn="ctr">
            <a:solidFill>
              <a:sysClr val="windowText" lastClr="000000"/>
            </a:solidFill>
            <a:round/>
            <a:headEnd/>
            <a:tailEnd type="triangle" w="med" len="med"/>
          </a:ln>
          <a:extLst>
            <a:ext uri="{909E8E84-426E-40DD-AFC4-6F175D3DCCD1}">
              <a14:hiddenFill xmlns:a14="http://schemas.microsoft.com/office/drawing/2010/main">
                <a:noFill/>
              </a14:hiddenFill>
            </a:ext>
          </a:extLst>
        </p:spPr>
      </p:cxnSp>
      <p:cxnSp>
        <p:nvCxnSpPr>
          <p:cNvPr id="43" name="Straight Connector 103"/>
          <p:cNvCxnSpPr>
            <a:cxnSpLocks noChangeShapeType="1"/>
          </p:cNvCxnSpPr>
          <p:nvPr/>
        </p:nvCxnSpPr>
        <p:spPr bwMode="auto">
          <a:xfrm flipH="1">
            <a:off x="8160764" y="6612655"/>
            <a:ext cx="759069" cy="0"/>
          </a:xfrm>
          <a:prstGeom prst="line">
            <a:avLst/>
          </a:prstGeom>
          <a:noFill/>
          <a:ln w="19050" algn="ctr">
            <a:solidFill>
              <a:sysClr val="windowText" lastClr="000000"/>
            </a:solidFill>
            <a:prstDash val="sysDash"/>
            <a:round/>
            <a:headEnd type="triangle" w="med" len="med"/>
            <a:tailEnd/>
          </a:ln>
          <a:extLst>
            <a:ext uri="{909E8E84-426E-40DD-AFC4-6F175D3DCCD1}">
              <a14:hiddenFill xmlns:a14="http://schemas.microsoft.com/office/drawing/2010/main">
                <a:noFill/>
              </a14:hiddenFill>
            </a:ext>
          </a:extLst>
        </p:spPr>
      </p:cxnSp>
      <p:sp>
        <p:nvSpPr>
          <p:cNvPr id="44" name="TextBox 106"/>
          <p:cNvSpPr txBox="1">
            <a:spLocks noChangeArrowheads="1"/>
          </p:cNvSpPr>
          <p:nvPr/>
        </p:nvSpPr>
        <p:spPr bwMode="auto">
          <a:xfrm>
            <a:off x="8742887" y="6221489"/>
            <a:ext cx="21856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Arial" charset="0"/>
              </a:defRPr>
            </a:lvl1pPr>
            <a:lvl2pPr marL="742950" indent="-285750" eaLnBrk="0" hangingPunct="0">
              <a:defRPr sz="3200">
                <a:solidFill>
                  <a:srgbClr val="000000"/>
                </a:solidFill>
                <a:latin typeface="Arial" charset="0"/>
              </a:defRPr>
            </a:lvl2pPr>
            <a:lvl3pPr marL="1143000" indent="-228600" eaLnBrk="0" hangingPunct="0">
              <a:defRPr sz="3200">
                <a:solidFill>
                  <a:srgbClr val="000000"/>
                </a:solidFill>
                <a:latin typeface="Arial" charset="0"/>
              </a:defRPr>
            </a:lvl3pPr>
            <a:lvl4pPr marL="1600200" indent="-228600" eaLnBrk="0" hangingPunct="0">
              <a:defRPr sz="3200">
                <a:solidFill>
                  <a:srgbClr val="000000"/>
                </a:solidFill>
                <a:latin typeface="Arial" charset="0"/>
              </a:defRPr>
            </a:lvl4pPr>
            <a:lvl5pPr marL="2057400" indent="-228600" eaLnBrk="0" hangingPunct="0">
              <a:defRPr sz="3200">
                <a:solidFill>
                  <a:srgbClr val="000000"/>
                </a:solidFill>
                <a:latin typeface="Arial" charset="0"/>
              </a:defRPr>
            </a:lvl5pPr>
            <a:lvl6pPr marL="2514600" indent="-228600" eaLnBrk="0" fontAlgn="base" hangingPunct="0">
              <a:spcBef>
                <a:spcPct val="0"/>
              </a:spcBef>
              <a:spcAft>
                <a:spcPct val="0"/>
              </a:spcAft>
              <a:defRPr sz="3200">
                <a:solidFill>
                  <a:srgbClr val="000000"/>
                </a:solidFill>
                <a:latin typeface="Arial" charset="0"/>
              </a:defRPr>
            </a:lvl6pPr>
            <a:lvl7pPr marL="2971800" indent="-228600" eaLnBrk="0" fontAlgn="base" hangingPunct="0">
              <a:spcBef>
                <a:spcPct val="0"/>
              </a:spcBef>
              <a:spcAft>
                <a:spcPct val="0"/>
              </a:spcAft>
              <a:defRPr sz="3200">
                <a:solidFill>
                  <a:srgbClr val="000000"/>
                </a:solidFill>
                <a:latin typeface="Arial" charset="0"/>
              </a:defRPr>
            </a:lvl7pPr>
            <a:lvl8pPr marL="3429000" indent="-228600" eaLnBrk="0" fontAlgn="base" hangingPunct="0">
              <a:spcBef>
                <a:spcPct val="0"/>
              </a:spcBef>
              <a:spcAft>
                <a:spcPct val="0"/>
              </a:spcAft>
              <a:defRPr sz="3200">
                <a:solidFill>
                  <a:srgbClr val="000000"/>
                </a:solidFill>
                <a:latin typeface="Arial" charset="0"/>
              </a:defRPr>
            </a:lvl8pPr>
            <a:lvl9pPr marL="3886200" indent="-228600" eaLnBrk="0" fontAlgn="base" hangingPunct="0">
              <a:spcBef>
                <a:spcPct val="0"/>
              </a:spcBef>
              <a:spcAft>
                <a:spcPct val="0"/>
              </a:spcAft>
              <a:defRPr sz="3200">
                <a:solidFill>
                  <a:srgbClr val="000000"/>
                </a:solidFill>
                <a:latin typeface="Arial" charset="0"/>
              </a:defRPr>
            </a:lvl9pPr>
          </a:lstStyle>
          <a:p>
            <a:pPr algn="ctr" eaLnBrk="1" fontAlgn="base" hangingPunct="1">
              <a:spcBef>
                <a:spcPct val="0"/>
              </a:spcBef>
              <a:spcAft>
                <a:spcPct val="0"/>
              </a:spcAft>
            </a:pPr>
            <a:r>
              <a:rPr lang="en-US" sz="1000" dirty="0">
                <a:solidFill>
                  <a:schemeClr val="bg1"/>
                </a:solidFill>
                <a:ea typeface="ＭＳ Ｐゴシック" pitchFamily="34" charset="-128"/>
              </a:rPr>
              <a:t>Asset movement / obligations</a:t>
            </a:r>
          </a:p>
        </p:txBody>
      </p:sp>
      <p:sp>
        <p:nvSpPr>
          <p:cNvPr id="45" name="TextBox 106"/>
          <p:cNvSpPr txBox="1">
            <a:spLocks noChangeArrowheads="1"/>
          </p:cNvSpPr>
          <p:nvPr/>
        </p:nvSpPr>
        <p:spPr bwMode="auto">
          <a:xfrm>
            <a:off x="8864147" y="6452320"/>
            <a:ext cx="914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Arial" charset="0"/>
              </a:defRPr>
            </a:lvl1pPr>
            <a:lvl2pPr marL="742950" indent="-285750" eaLnBrk="0" hangingPunct="0">
              <a:defRPr sz="3200">
                <a:solidFill>
                  <a:srgbClr val="000000"/>
                </a:solidFill>
                <a:latin typeface="Arial" charset="0"/>
              </a:defRPr>
            </a:lvl2pPr>
            <a:lvl3pPr marL="1143000" indent="-228600" eaLnBrk="0" hangingPunct="0">
              <a:defRPr sz="3200">
                <a:solidFill>
                  <a:srgbClr val="000000"/>
                </a:solidFill>
                <a:latin typeface="Arial" charset="0"/>
              </a:defRPr>
            </a:lvl3pPr>
            <a:lvl4pPr marL="1600200" indent="-228600" eaLnBrk="0" hangingPunct="0">
              <a:defRPr sz="3200">
                <a:solidFill>
                  <a:srgbClr val="000000"/>
                </a:solidFill>
                <a:latin typeface="Arial" charset="0"/>
              </a:defRPr>
            </a:lvl4pPr>
            <a:lvl5pPr marL="2057400" indent="-228600" eaLnBrk="0" hangingPunct="0">
              <a:defRPr sz="3200">
                <a:solidFill>
                  <a:srgbClr val="000000"/>
                </a:solidFill>
                <a:latin typeface="Arial" charset="0"/>
              </a:defRPr>
            </a:lvl5pPr>
            <a:lvl6pPr marL="2514600" indent="-228600" eaLnBrk="0" fontAlgn="base" hangingPunct="0">
              <a:spcBef>
                <a:spcPct val="0"/>
              </a:spcBef>
              <a:spcAft>
                <a:spcPct val="0"/>
              </a:spcAft>
              <a:defRPr sz="3200">
                <a:solidFill>
                  <a:srgbClr val="000000"/>
                </a:solidFill>
                <a:latin typeface="Arial" charset="0"/>
              </a:defRPr>
            </a:lvl6pPr>
            <a:lvl7pPr marL="2971800" indent="-228600" eaLnBrk="0" fontAlgn="base" hangingPunct="0">
              <a:spcBef>
                <a:spcPct val="0"/>
              </a:spcBef>
              <a:spcAft>
                <a:spcPct val="0"/>
              </a:spcAft>
              <a:defRPr sz="3200">
                <a:solidFill>
                  <a:srgbClr val="000000"/>
                </a:solidFill>
                <a:latin typeface="Arial" charset="0"/>
              </a:defRPr>
            </a:lvl7pPr>
            <a:lvl8pPr marL="3429000" indent="-228600" eaLnBrk="0" fontAlgn="base" hangingPunct="0">
              <a:spcBef>
                <a:spcPct val="0"/>
              </a:spcBef>
              <a:spcAft>
                <a:spcPct val="0"/>
              </a:spcAft>
              <a:defRPr sz="3200">
                <a:solidFill>
                  <a:srgbClr val="000000"/>
                </a:solidFill>
                <a:latin typeface="Arial" charset="0"/>
              </a:defRPr>
            </a:lvl8pPr>
            <a:lvl9pPr marL="3886200" indent="-228600" eaLnBrk="0" fontAlgn="base" hangingPunct="0">
              <a:spcBef>
                <a:spcPct val="0"/>
              </a:spcBef>
              <a:spcAft>
                <a:spcPct val="0"/>
              </a:spcAft>
              <a:defRPr sz="3200">
                <a:solidFill>
                  <a:srgbClr val="000000"/>
                </a:solidFill>
                <a:latin typeface="Arial" charset="0"/>
              </a:defRPr>
            </a:lvl9pPr>
          </a:lstStyle>
          <a:p>
            <a:pPr algn="ctr" eaLnBrk="1" fontAlgn="base" hangingPunct="1">
              <a:spcBef>
                <a:spcPct val="0"/>
              </a:spcBef>
              <a:spcAft>
                <a:spcPct val="0"/>
              </a:spcAft>
            </a:pPr>
            <a:r>
              <a:rPr lang="en-US" sz="1000" dirty="0">
                <a:solidFill>
                  <a:schemeClr val="bg1"/>
                </a:solidFill>
                <a:ea typeface="ＭＳ Ｐゴシック" pitchFamily="34" charset="-128"/>
              </a:rPr>
              <a:t>Cash flow</a:t>
            </a:r>
          </a:p>
        </p:txBody>
      </p:sp>
      <p:cxnSp>
        <p:nvCxnSpPr>
          <p:cNvPr id="46" name="Straight Connector 9230"/>
          <p:cNvCxnSpPr>
            <a:cxnSpLocks noChangeShapeType="1"/>
          </p:cNvCxnSpPr>
          <p:nvPr/>
        </p:nvCxnSpPr>
        <p:spPr bwMode="auto">
          <a:xfrm>
            <a:off x="9434208" y="3149916"/>
            <a:ext cx="0" cy="1595569"/>
          </a:xfrm>
          <a:prstGeom prst="line">
            <a:avLst/>
          </a:prstGeom>
          <a:noFill/>
          <a:ln w="19050" algn="ctr">
            <a:solidFill>
              <a:sysClr val="windowText" lastClr="000000"/>
            </a:solidFill>
            <a:round/>
            <a:headEnd type="triangle" w="med" len="med"/>
            <a:tailEnd/>
          </a:ln>
          <a:extLst>
            <a:ext uri="{909E8E84-426E-40DD-AFC4-6F175D3DCCD1}">
              <a14:hiddenFill xmlns:a14="http://schemas.microsoft.com/office/drawing/2010/main">
                <a:noFill/>
              </a14:hiddenFill>
            </a:ext>
          </a:extLst>
        </p:spPr>
      </p:cxnSp>
      <p:cxnSp>
        <p:nvCxnSpPr>
          <p:cNvPr id="47" name="Straight Connector 9230"/>
          <p:cNvCxnSpPr>
            <a:cxnSpLocks noChangeShapeType="1"/>
          </p:cNvCxnSpPr>
          <p:nvPr/>
        </p:nvCxnSpPr>
        <p:spPr bwMode="auto">
          <a:xfrm>
            <a:off x="7679017" y="4745483"/>
            <a:ext cx="1739073" cy="0"/>
          </a:xfrm>
          <a:prstGeom prst="line">
            <a:avLst/>
          </a:prstGeom>
          <a:noFill/>
          <a:ln w="19050" algn="ctr">
            <a:solidFill>
              <a:sysClr val="windowText" lastClr="000000"/>
            </a:solidFill>
            <a:round/>
            <a:headEnd type="triangle" w="med" len="med"/>
            <a:tailEnd/>
          </a:ln>
          <a:extLst>
            <a:ext uri="{909E8E84-426E-40DD-AFC4-6F175D3DCCD1}">
              <a14:hiddenFill xmlns:a14="http://schemas.microsoft.com/office/drawing/2010/main">
                <a:noFill/>
              </a14:hiddenFill>
            </a:ext>
          </a:extLst>
        </p:spPr>
      </p:cxnSp>
      <p:sp>
        <p:nvSpPr>
          <p:cNvPr id="48" name="TextBox 101"/>
          <p:cNvSpPr txBox="1">
            <a:spLocks noChangeArrowheads="1"/>
          </p:cNvSpPr>
          <p:nvPr/>
        </p:nvSpPr>
        <p:spPr bwMode="auto">
          <a:xfrm>
            <a:off x="9395700" y="3168203"/>
            <a:ext cx="96715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Arial" charset="0"/>
              </a:defRPr>
            </a:lvl1pPr>
            <a:lvl2pPr marL="742950" indent="-285750" eaLnBrk="0" hangingPunct="0">
              <a:defRPr sz="3200">
                <a:solidFill>
                  <a:srgbClr val="000000"/>
                </a:solidFill>
                <a:latin typeface="Arial" charset="0"/>
              </a:defRPr>
            </a:lvl2pPr>
            <a:lvl3pPr marL="1143000" indent="-228600" eaLnBrk="0" hangingPunct="0">
              <a:defRPr sz="3200">
                <a:solidFill>
                  <a:srgbClr val="000000"/>
                </a:solidFill>
                <a:latin typeface="Arial" charset="0"/>
              </a:defRPr>
            </a:lvl3pPr>
            <a:lvl4pPr marL="1600200" indent="-228600" eaLnBrk="0" hangingPunct="0">
              <a:defRPr sz="3200">
                <a:solidFill>
                  <a:srgbClr val="000000"/>
                </a:solidFill>
                <a:latin typeface="Arial" charset="0"/>
              </a:defRPr>
            </a:lvl4pPr>
            <a:lvl5pPr marL="2057400" indent="-228600" eaLnBrk="0" hangingPunct="0">
              <a:defRPr sz="3200">
                <a:solidFill>
                  <a:srgbClr val="000000"/>
                </a:solidFill>
                <a:latin typeface="Arial" charset="0"/>
              </a:defRPr>
            </a:lvl5pPr>
            <a:lvl6pPr marL="2514600" indent="-228600" eaLnBrk="0" fontAlgn="base" hangingPunct="0">
              <a:spcBef>
                <a:spcPct val="0"/>
              </a:spcBef>
              <a:spcAft>
                <a:spcPct val="0"/>
              </a:spcAft>
              <a:defRPr sz="3200">
                <a:solidFill>
                  <a:srgbClr val="000000"/>
                </a:solidFill>
                <a:latin typeface="Arial" charset="0"/>
              </a:defRPr>
            </a:lvl6pPr>
            <a:lvl7pPr marL="2971800" indent="-228600" eaLnBrk="0" fontAlgn="base" hangingPunct="0">
              <a:spcBef>
                <a:spcPct val="0"/>
              </a:spcBef>
              <a:spcAft>
                <a:spcPct val="0"/>
              </a:spcAft>
              <a:defRPr sz="3200">
                <a:solidFill>
                  <a:srgbClr val="000000"/>
                </a:solidFill>
                <a:latin typeface="Arial" charset="0"/>
              </a:defRPr>
            </a:lvl7pPr>
            <a:lvl8pPr marL="3429000" indent="-228600" eaLnBrk="0" fontAlgn="base" hangingPunct="0">
              <a:spcBef>
                <a:spcPct val="0"/>
              </a:spcBef>
              <a:spcAft>
                <a:spcPct val="0"/>
              </a:spcAft>
              <a:defRPr sz="3200">
                <a:solidFill>
                  <a:srgbClr val="000000"/>
                </a:solidFill>
                <a:latin typeface="Arial" charset="0"/>
              </a:defRPr>
            </a:lvl8pPr>
            <a:lvl9pPr marL="3886200" indent="-228600" eaLnBrk="0" fontAlgn="base" hangingPunct="0">
              <a:spcBef>
                <a:spcPct val="0"/>
              </a:spcBef>
              <a:spcAft>
                <a:spcPct val="0"/>
              </a:spcAft>
              <a:defRPr sz="3200">
                <a:solidFill>
                  <a:srgbClr val="000000"/>
                </a:solidFill>
                <a:latin typeface="Arial" charset="0"/>
              </a:defRPr>
            </a:lvl9pPr>
          </a:lstStyle>
          <a:p>
            <a:pPr algn="ctr" eaLnBrk="1" fontAlgn="base" hangingPunct="1">
              <a:spcBef>
                <a:spcPct val="0"/>
              </a:spcBef>
              <a:spcAft>
                <a:spcPct val="0"/>
              </a:spcAft>
            </a:pPr>
            <a:r>
              <a:rPr lang="en-US" sz="900" dirty="0">
                <a:solidFill>
                  <a:schemeClr val="bg1"/>
                </a:solidFill>
                <a:ea typeface="ＭＳ Ｐゴシック" pitchFamily="34" charset="-128"/>
              </a:rPr>
              <a:t>Sale &amp; Purchase undertaking</a:t>
            </a:r>
          </a:p>
        </p:txBody>
      </p:sp>
      <p:sp>
        <p:nvSpPr>
          <p:cNvPr id="49" name="TextBox 48"/>
          <p:cNvSpPr txBox="1"/>
          <p:nvPr/>
        </p:nvSpPr>
        <p:spPr>
          <a:xfrm>
            <a:off x="1827353" y="6419434"/>
            <a:ext cx="3888432" cy="261610"/>
          </a:xfrm>
          <a:prstGeom prst="rect">
            <a:avLst/>
          </a:prstGeom>
          <a:noFill/>
        </p:spPr>
        <p:txBody>
          <a:bodyPr wrap="square" rtlCol="0">
            <a:spAutoFit/>
          </a:bodyPr>
          <a:lstStyle/>
          <a:p>
            <a:r>
              <a:rPr lang="en-ZA" sz="1100" i="1" dirty="0">
                <a:solidFill>
                  <a:schemeClr val="bg1"/>
                </a:solidFill>
              </a:rPr>
              <a:t>Source: National Treasury</a:t>
            </a:r>
          </a:p>
        </p:txBody>
      </p:sp>
      <p:cxnSp>
        <p:nvCxnSpPr>
          <p:cNvPr id="50" name="Straight Arrow Connector 49">
            <a:extLst>
              <a:ext uri="{FF2B5EF4-FFF2-40B4-BE49-F238E27FC236}">
                <a16:creationId xmlns:a16="http://schemas.microsoft.com/office/drawing/2014/main" id="{A8F86758-1B71-40CF-254B-8C3F62FEEA6A}"/>
              </a:ext>
            </a:extLst>
          </p:cNvPr>
          <p:cNvCxnSpPr/>
          <p:nvPr/>
        </p:nvCxnSpPr>
        <p:spPr>
          <a:xfrm>
            <a:off x="2993451" y="4624464"/>
            <a:ext cx="155623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DA6B312-4491-C879-DDF4-195047F15786}"/>
              </a:ext>
            </a:extLst>
          </p:cNvPr>
          <p:cNvCxnSpPr/>
          <p:nvPr/>
        </p:nvCxnSpPr>
        <p:spPr>
          <a:xfrm>
            <a:off x="2962677" y="3184600"/>
            <a:ext cx="0" cy="143986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ED6743F-506A-E190-6E43-0147584CD3B1}"/>
              </a:ext>
            </a:extLst>
          </p:cNvPr>
          <p:cNvCxnSpPr>
            <a:cxnSpLocks/>
          </p:cNvCxnSpPr>
          <p:nvPr/>
        </p:nvCxnSpPr>
        <p:spPr>
          <a:xfrm>
            <a:off x="5001025" y="4903864"/>
            <a:ext cx="0" cy="968416"/>
          </a:xfrm>
          <a:prstGeom prst="straightConnector1">
            <a:avLst/>
          </a:prstGeom>
          <a:ln w="38100">
            <a:solidFill>
              <a:srgbClr val="BF7E37"/>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D3FDC03-6CBA-3DDE-45DD-F4799C9A0EF6}"/>
              </a:ext>
            </a:extLst>
          </p:cNvPr>
          <p:cNvCxnSpPr>
            <a:cxnSpLocks/>
          </p:cNvCxnSpPr>
          <p:nvPr/>
        </p:nvCxnSpPr>
        <p:spPr>
          <a:xfrm flipV="1">
            <a:off x="5315284" y="4903864"/>
            <a:ext cx="18385" cy="935035"/>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2805C00-70A8-BB8D-0FE4-FA7A4D6A2D59}"/>
              </a:ext>
            </a:extLst>
          </p:cNvPr>
          <p:cNvCxnSpPr>
            <a:cxnSpLocks/>
          </p:cNvCxnSpPr>
          <p:nvPr/>
        </p:nvCxnSpPr>
        <p:spPr>
          <a:xfrm flipH="1">
            <a:off x="3437461" y="4232532"/>
            <a:ext cx="1121019"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188C14D-ED4B-BB42-FD15-791E045CF6EE}"/>
              </a:ext>
            </a:extLst>
          </p:cNvPr>
          <p:cNvCxnSpPr>
            <a:cxnSpLocks/>
          </p:cNvCxnSpPr>
          <p:nvPr/>
        </p:nvCxnSpPr>
        <p:spPr>
          <a:xfrm flipV="1">
            <a:off x="5034085" y="3118834"/>
            <a:ext cx="0" cy="891265"/>
          </a:xfrm>
          <a:prstGeom prst="straightConnector1">
            <a:avLst/>
          </a:prstGeom>
          <a:ln w="38100">
            <a:solidFill>
              <a:srgbClr val="BF7E37"/>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B53D09D-B1A6-8BD7-73AB-DE712CE318B5}"/>
              </a:ext>
            </a:extLst>
          </p:cNvPr>
          <p:cNvCxnSpPr>
            <a:cxnSpLocks/>
          </p:cNvCxnSpPr>
          <p:nvPr/>
        </p:nvCxnSpPr>
        <p:spPr>
          <a:xfrm>
            <a:off x="5351429" y="3205030"/>
            <a:ext cx="7483" cy="889229"/>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4976F06-A09E-F159-F101-A946E3A6145D}"/>
              </a:ext>
            </a:extLst>
          </p:cNvPr>
          <p:cNvCxnSpPr>
            <a:cxnSpLocks/>
          </p:cNvCxnSpPr>
          <p:nvPr/>
        </p:nvCxnSpPr>
        <p:spPr>
          <a:xfrm>
            <a:off x="6886764" y="4880952"/>
            <a:ext cx="7483" cy="889229"/>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25E302C-FBEB-804F-1144-D7ADF04607AF}"/>
              </a:ext>
            </a:extLst>
          </p:cNvPr>
          <p:cNvCxnSpPr>
            <a:cxnSpLocks/>
          </p:cNvCxnSpPr>
          <p:nvPr/>
        </p:nvCxnSpPr>
        <p:spPr>
          <a:xfrm>
            <a:off x="7228647" y="4897428"/>
            <a:ext cx="7483" cy="889229"/>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C1A234F-A355-9560-2AC8-C86B70A20CAB}"/>
              </a:ext>
            </a:extLst>
          </p:cNvPr>
          <p:cNvCxnSpPr>
            <a:cxnSpLocks/>
          </p:cNvCxnSpPr>
          <p:nvPr/>
        </p:nvCxnSpPr>
        <p:spPr>
          <a:xfrm>
            <a:off x="6892839" y="3176905"/>
            <a:ext cx="0" cy="842499"/>
          </a:xfrm>
          <a:prstGeom prst="straightConnector1">
            <a:avLst/>
          </a:prstGeom>
          <a:ln w="38100">
            <a:solidFill>
              <a:srgbClr val="6C1A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B198D46F-154B-6AC4-7817-336E5A84674E}"/>
              </a:ext>
            </a:extLst>
          </p:cNvPr>
          <p:cNvCxnSpPr>
            <a:cxnSpLocks/>
          </p:cNvCxnSpPr>
          <p:nvPr/>
        </p:nvCxnSpPr>
        <p:spPr>
          <a:xfrm flipV="1">
            <a:off x="7234677" y="3125491"/>
            <a:ext cx="14241" cy="82734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292632-11F6-68E8-384A-D804E7D753E0}"/>
              </a:ext>
            </a:extLst>
          </p:cNvPr>
          <p:cNvCxnSpPr>
            <a:cxnSpLocks/>
          </p:cNvCxnSpPr>
          <p:nvPr/>
        </p:nvCxnSpPr>
        <p:spPr>
          <a:xfrm>
            <a:off x="7679818" y="4232532"/>
            <a:ext cx="118542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75F1CA60-9C9F-970C-CE06-85E1FF85FCF6}"/>
              </a:ext>
            </a:extLst>
          </p:cNvPr>
          <p:cNvCxnSpPr>
            <a:cxnSpLocks/>
          </p:cNvCxnSpPr>
          <p:nvPr/>
        </p:nvCxnSpPr>
        <p:spPr>
          <a:xfrm flipV="1">
            <a:off x="8839814" y="3112241"/>
            <a:ext cx="7628" cy="110307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847C1F5E-76BC-01AB-F049-6907CF61F200}"/>
              </a:ext>
            </a:extLst>
          </p:cNvPr>
          <p:cNvCxnSpPr>
            <a:cxnSpLocks/>
          </p:cNvCxnSpPr>
          <p:nvPr/>
        </p:nvCxnSpPr>
        <p:spPr>
          <a:xfrm flipV="1">
            <a:off x="3441542" y="3155898"/>
            <a:ext cx="25737" cy="1073461"/>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A6B30724-FF21-D55F-F1F1-165340DC6C3F}"/>
              </a:ext>
            </a:extLst>
          </p:cNvPr>
          <p:cNvCxnSpPr>
            <a:cxnSpLocks/>
          </p:cNvCxnSpPr>
          <p:nvPr/>
        </p:nvCxnSpPr>
        <p:spPr>
          <a:xfrm flipH="1">
            <a:off x="7541498" y="4492636"/>
            <a:ext cx="1532465" cy="36825"/>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EB06A50-00FC-0C8A-296E-C34235EDC09B}"/>
              </a:ext>
            </a:extLst>
          </p:cNvPr>
          <p:cNvCxnSpPr>
            <a:cxnSpLocks/>
          </p:cNvCxnSpPr>
          <p:nvPr/>
        </p:nvCxnSpPr>
        <p:spPr>
          <a:xfrm flipV="1">
            <a:off x="9033191" y="3194552"/>
            <a:ext cx="30933" cy="125894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AB7E9FBF-03AE-1BD6-47B8-0318B007AD30}"/>
              </a:ext>
            </a:extLst>
          </p:cNvPr>
          <p:cNvCxnSpPr>
            <a:cxnSpLocks/>
          </p:cNvCxnSpPr>
          <p:nvPr/>
        </p:nvCxnSpPr>
        <p:spPr>
          <a:xfrm flipV="1">
            <a:off x="9434208" y="3195690"/>
            <a:ext cx="0" cy="151065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5E48732-5EF5-A37E-B952-371F3E3FA783}"/>
              </a:ext>
            </a:extLst>
          </p:cNvPr>
          <p:cNvCxnSpPr>
            <a:cxnSpLocks/>
          </p:cNvCxnSpPr>
          <p:nvPr/>
        </p:nvCxnSpPr>
        <p:spPr>
          <a:xfrm flipH="1">
            <a:off x="7541498" y="4745483"/>
            <a:ext cx="190410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7FF31F80-BBA5-5A05-D317-A18486F006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92" name="Picture 2" descr="Bank of Tanzania - TanzaniaInvest">
            <a:extLst>
              <a:ext uri="{FF2B5EF4-FFF2-40B4-BE49-F238E27FC236}">
                <a16:creationId xmlns:a16="http://schemas.microsoft.com/office/drawing/2014/main" id="{CEC4D900-F75B-8C0C-70B2-EE7541CDF7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7" y="6235612"/>
            <a:ext cx="1127713" cy="63424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a:extLst>
              <a:ext uri="{FF2B5EF4-FFF2-40B4-BE49-F238E27FC236}">
                <a16:creationId xmlns:a16="http://schemas.microsoft.com/office/drawing/2014/main" id="{1598EB39-8702-FF59-9A2E-5CB61B6DC9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71" name="Picture 2" descr="AlHuda CIBE is Committed for Development of Islamic Banking in Russian  Speaking Countries">
            <a:extLst>
              <a:ext uri="{FF2B5EF4-FFF2-40B4-BE49-F238E27FC236}">
                <a16:creationId xmlns:a16="http://schemas.microsoft.com/office/drawing/2014/main" id="{55BA0E34-774A-F703-D703-CE7BE824A4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74" name="Title 1">
            <a:extLst>
              <a:ext uri="{FF2B5EF4-FFF2-40B4-BE49-F238E27FC236}">
                <a16:creationId xmlns:a16="http://schemas.microsoft.com/office/drawing/2014/main" id="{C19DC547-9ACA-23C9-8C75-96EF3991C93F}"/>
              </a:ext>
            </a:extLst>
          </p:cNvPr>
          <p:cNvSpPr>
            <a:spLocks noGrp="1"/>
          </p:cNvSpPr>
          <p:nvPr>
            <p:ph type="title"/>
          </p:nvPr>
        </p:nvSpPr>
        <p:spPr>
          <a:xfrm>
            <a:off x="1490851" y="1429649"/>
            <a:ext cx="9716655" cy="763525"/>
          </a:xfrm>
        </p:spPr>
        <p:txBody>
          <a:bodyPr>
            <a:normAutofit/>
          </a:bodyPr>
          <a:lstStyle/>
          <a:p>
            <a:pPr algn="ctr"/>
            <a:r>
              <a:rPr lang="en-GB" sz="2400" b="1" dirty="0">
                <a:solidFill>
                  <a:srgbClr val="FFFF00"/>
                </a:solidFill>
                <a:latin typeface="Book Antiqua" panose="02040602050305030304" pitchFamily="18" charset="0"/>
              </a:rPr>
              <a:t> </a:t>
            </a:r>
            <a:r>
              <a:rPr lang="en-GB" sz="2800" b="1" dirty="0">
                <a:solidFill>
                  <a:srgbClr val="FFFF00"/>
                </a:solidFill>
                <a:latin typeface="Book Antiqua" panose="02040602050305030304" pitchFamily="18" charset="0"/>
              </a:rPr>
              <a:t>RSA  USD 500 Ijara Sukuk Structure 2014</a:t>
            </a:r>
            <a:endParaRPr lang="en-GB" sz="2400" b="1" dirty="0">
              <a:solidFill>
                <a:srgbClr val="FFFF00"/>
              </a:solidFill>
              <a:latin typeface="Book Antiqua" panose="02040602050305030304" pitchFamily="18" charset="0"/>
            </a:endParaRPr>
          </a:p>
        </p:txBody>
      </p:sp>
      <p:sp>
        <p:nvSpPr>
          <p:cNvPr id="76" name="Title 1">
            <a:extLst>
              <a:ext uri="{FF2B5EF4-FFF2-40B4-BE49-F238E27FC236}">
                <a16:creationId xmlns:a16="http://schemas.microsoft.com/office/drawing/2014/main" id="{9ED9F1F2-ED99-7BDA-D1CB-C2785A12BE3F}"/>
              </a:ext>
            </a:extLst>
          </p:cNvPr>
          <p:cNvSpPr txBox="1">
            <a:spLocks/>
          </p:cNvSpPr>
          <p:nvPr/>
        </p:nvSpPr>
        <p:spPr>
          <a:xfrm>
            <a:off x="1893320" y="935155"/>
            <a:ext cx="9162300" cy="610820"/>
          </a:xfrm>
          <a:prstGeom prst="rect">
            <a:avLst/>
          </a:prstGeom>
        </p:spPr>
        <p:txBody>
          <a:bodyPr vert="horz" lIns="121920" tIns="60960" rIns="121920" bIns="60960" rtlCol="0" anchor="ctr">
            <a:normAutofit fontScale="25000" lnSpcReduction="20000"/>
          </a:bodyPr>
          <a:lstStyle>
            <a:lvl1pPr algn="r" defTabSz="914400" rtl="0" eaLnBrk="1" latinLnBrk="0" hangingPunct="1">
              <a:spcBef>
                <a:spcPct val="0"/>
              </a:spcBef>
              <a:buNone/>
              <a:defRPr sz="3600" kern="1200" baseline="0">
                <a:solidFill>
                  <a:srgbClr val="E6B254"/>
                </a:solidFill>
                <a:effectLst>
                  <a:outerShdw blurRad="50800" dist="38100" dir="2700000" algn="tl" rotWithShape="0">
                    <a:prstClr val="black">
                      <a:alpha val="40000"/>
                    </a:prstClr>
                  </a:outerShdw>
                </a:effectLst>
                <a:latin typeface="+mj-lt"/>
                <a:ea typeface="+mj-ea"/>
                <a:cs typeface="+mj-cs"/>
              </a:defRPr>
            </a:lvl1pPr>
          </a:lstStyle>
          <a:p>
            <a:pPr algn="ctr"/>
            <a:r>
              <a:rPr lang="en-US" sz="16000" b="1" dirty="0">
                <a:solidFill>
                  <a:srgbClr val="FFFF00"/>
                </a:solidFill>
                <a:latin typeface="Book Antiqua" panose="02040602050305030304" pitchFamily="18" charset="0"/>
              </a:rPr>
              <a:t>5.0 Sukuk Issuance Across Africa </a:t>
            </a:r>
            <a:br>
              <a:rPr lang="en-US" sz="4800" dirty="0">
                <a:solidFill>
                  <a:srgbClr val="FFFF00"/>
                </a:solidFill>
                <a:latin typeface="Book Antiqua" panose="02040602050305030304" pitchFamily="18" charset="0"/>
              </a:rPr>
            </a:br>
            <a:endParaRPr lang="en-US" sz="4800" dirty="0"/>
          </a:p>
        </p:txBody>
      </p:sp>
    </p:spTree>
    <p:extLst>
      <p:ext uri="{BB962C8B-B14F-4D97-AF65-F5344CB8AC3E}">
        <p14:creationId xmlns:p14="http://schemas.microsoft.com/office/powerpoint/2010/main" val="55699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ppt_x"/>
                                          </p:val>
                                        </p:tav>
                                        <p:tav tm="100000">
                                          <p:val>
                                            <p:strVal val="#ppt_x"/>
                                          </p:val>
                                        </p:tav>
                                      </p:tavLst>
                                    </p:anim>
                                    <p:anim calcmode="lin" valueType="num">
                                      <p:cBhvr additive="base">
                                        <p:cTn id="2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ppt_x"/>
                                          </p:val>
                                        </p:tav>
                                        <p:tav tm="100000">
                                          <p:val>
                                            <p:strVal val="#ppt_x"/>
                                          </p:val>
                                        </p:tav>
                                      </p:tavLst>
                                    </p:anim>
                                    <p:anim calcmode="lin" valueType="num">
                                      <p:cBhvr additive="base">
                                        <p:cTn id="3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additive="base">
                                        <p:cTn id="37" dur="500" fill="hold"/>
                                        <p:tgtEl>
                                          <p:spTgt spid="78"/>
                                        </p:tgtEl>
                                        <p:attrNameLst>
                                          <p:attrName>ppt_x</p:attrName>
                                        </p:attrNameLst>
                                      </p:cBhvr>
                                      <p:tavLst>
                                        <p:tav tm="0">
                                          <p:val>
                                            <p:strVal val="#ppt_x"/>
                                          </p:val>
                                        </p:tav>
                                        <p:tav tm="100000">
                                          <p:val>
                                            <p:strVal val="#ppt_x"/>
                                          </p:val>
                                        </p:tav>
                                      </p:tavLst>
                                    </p:anim>
                                    <p:anim calcmode="lin" valueType="num">
                                      <p:cBhvr additive="base">
                                        <p:cTn id="3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additive="base">
                                        <p:cTn id="43" dur="500" fill="hold"/>
                                        <p:tgtEl>
                                          <p:spTgt spid="62"/>
                                        </p:tgtEl>
                                        <p:attrNameLst>
                                          <p:attrName>ppt_x</p:attrName>
                                        </p:attrNameLst>
                                      </p:cBhvr>
                                      <p:tavLst>
                                        <p:tav tm="0">
                                          <p:val>
                                            <p:strVal val="#ppt_x"/>
                                          </p:val>
                                        </p:tav>
                                        <p:tav tm="100000">
                                          <p:val>
                                            <p:strVal val="#ppt_x"/>
                                          </p:val>
                                        </p:tav>
                                      </p:tavLst>
                                    </p:anim>
                                    <p:anim calcmode="lin" valueType="num">
                                      <p:cBhvr additive="base">
                                        <p:cTn id="4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anim calcmode="lin" valueType="num">
                                      <p:cBhvr additive="base">
                                        <p:cTn id="49" dur="500" fill="hold"/>
                                        <p:tgtEl>
                                          <p:spTgt spid="64"/>
                                        </p:tgtEl>
                                        <p:attrNameLst>
                                          <p:attrName>ppt_x</p:attrName>
                                        </p:attrNameLst>
                                      </p:cBhvr>
                                      <p:tavLst>
                                        <p:tav tm="0">
                                          <p:val>
                                            <p:strVal val="#ppt_x"/>
                                          </p:val>
                                        </p:tav>
                                        <p:tav tm="100000">
                                          <p:val>
                                            <p:strVal val="#ppt_x"/>
                                          </p:val>
                                        </p:tav>
                                      </p:tavLst>
                                    </p:anim>
                                    <p:anim calcmode="lin" valueType="num">
                                      <p:cBhvr additive="base">
                                        <p:cTn id="5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500" fill="hold"/>
                                        <p:tgtEl>
                                          <p:spTgt spid="66"/>
                                        </p:tgtEl>
                                        <p:attrNameLst>
                                          <p:attrName>ppt_x</p:attrName>
                                        </p:attrNameLst>
                                      </p:cBhvr>
                                      <p:tavLst>
                                        <p:tav tm="0">
                                          <p:val>
                                            <p:strVal val="#ppt_x"/>
                                          </p:val>
                                        </p:tav>
                                        <p:tav tm="100000">
                                          <p:val>
                                            <p:strVal val="#ppt_x"/>
                                          </p:val>
                                        </p:tav>
                                      </p:tavLst>
                                    </p:anim>
                                    <p:anim calcmode="lin" valueType="num">
                                      <p:cBhvr additive="base">
                                        <p:cTn id="5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additive="base">
                                        <p:cTn id="61" dur="500" fill="hold"/>
                                        <p:tgtEl>
                                          <p:spTgt spid="68"/>
                                        </p:tgtEl>
                                        <p:attrNameLst>
                                          <p:attrName>ppt_x</p:attrName>
                                        </p:attrNameLst>
                                      </p:cBhvr>
                                      <p:tavLst>
                                        <p:tav tm="0">
                                          <p:val>
                                            <p:strVal val="#ppt_x"/>
                                          </p:val>
                                        </p:tav>
                                        <p:tav tm="100000">
                                          <p:val>
                                            <p:strVal val="#ppt_x"/>
                                          </p:val>
                                        </p:tav>
                                      </p:tavLst>
                                    </p:anim>
                                    <p:anim calcmode="lin" valueType="num">
                                      <p:cBhvr additive="base">
                                        <p:cTn id="6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3"/>
                                        </p:tgtEl>
                                        <p:attrNameLst>
                                          <p:attrName>style.visibility</p:attrName>
                                        </p:attrNameLst>
                                      </p:cBhvr>
                                      <p:to>
                                        <p:strVal val="visible"/>
                                      </p:to>
                                    </p:set>
                                    <p:anim calcmode="lin" valueType="num">
                                      <p:cBhvr additive="base">
                                        <p:cTn id="67" dur="500" fill="hold"/>
                                        <p:tgtEl>
                                          <p:spTgt spid="73"/>
                                        </p:tgtEl>
                                        <p:attrNameLst>
                                          <p:attrName>ppt_x</p:attrName>
                                        </p:attrNameLst>
                                      </p:cBhvr>
                                      <p:tavLst>
                                        <p:tav tm="0">
                                          <p:val>
                                            <p:strVal val="#ppt_x"/>
                                          </p:val>
                                        </p:tav>
                                        <p:tav tm="100000">
                                          <p:val>
                                            <p:strVal val="#ppt_x"/>
                                          </p:val>
                                        </p:tav>
                                      </p:tavLst>
                                    </p:anim>
                                    <p:anim calcmode="lin" valueType="num">
                                      <p:cBhvr additive="base">
                                        <p:cTn id="6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6"/>
                                        </p:tgtEl>
                                        <p:attrNameLst>
                                          <p:attrName>style.visibility</p:attrName>
                                        </p:attrNameLst>
                                      </p:cBhvr>
                                      <p:to>
                                        <p:strVal val="visible"/>
                                      </p:to>
                                    </p:set>
                                    <p:anim calcmode="lin" valueType="num">
                                      <p:cBhvr additive="base">
                                        <p:cTn id="73" dur="500" fill="hold"/>
                                        <p:tgtEl>
                                          <p:spTgt spid="86"/>
                                        </p:tgtEl>
                                        <p:attrNameLst>
                                          <p:attrName>ppt_x</p:attrName>
                                        </p:attrNameLst>
                                      </p:cBhvr>
                                      <p:tavLst>
                                        <p:tav tm="0">
                                          <p:val>
                                            <p:strVal val="#ppt_x"/>
                                          </p:val>
                                        </p:tav>
                                        <p:tav tm="100000">
                                          <p:val>
                                            <p:strVal val="#ppt_x"/>
                                          </p:val>
                                        </p:tav>
                                      </p:tavLst>
                                    </p:anim>
                                    <p:anim calcmode="lin" valueType="num">
                                      <p:cBhvr additive="base">
                                        <p:cTn id="74" dur="500" fill="hold"/>
                                        <p:tgtEl>
                                          <p:spTgt spid="86"/>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9"/>
                                        </p:tgtEl>
                                        <p:attrNameLst>
                                          <p:attrName>style.visibility</p:attrName>
                                        </p:attrNameLst>
                                      </p:cBhvr>
                                      <p:to>
                                        <p:strVal val="visible"/>
                                      </p:to>
                                    </p:set>
                                    <p:anim calcmode="lin" valueType="num">
                                      <p:cBhvr additive="base">
                                        <p:cTn id="77" dur="500" fill="hold"/>
                                        <p:tgtEl>
                                          <p:spTgt spid="89"/>
                                        </p:tgtEl>
                                        <p:attrNameLst>
                                          <p:attrName>ppt_x</p:attrName>
                                        </p:attrNameLst>
                                      </p:cBhvr>
                                      <p:tavLst>
                                        <p:tav tm="0">
                                          <p:val>
                                            <p:strVal val="#ppt_x"/>
                                          </p:val>
                                        </p:tav>
                                        <p:tav tm="100000">
                                          <p:val>
                                            <p:strVal val="#ppt_x"/>
                                          </p:val>
                                        </p:tav>
                                      </p:tavLst>
                                    </p:anim>
                                    <p:anim calcmode="lin" valueType="num">
                                      <p:cBhvr additive="base">
                                        <p:cTn id="7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additive="base">
                                        <p:cTn id="83" dur="500" fill="hold"/>
                                        <p:tgtEl>
                                          <p:spTgt spid="84"/>
                                        </p:tgtEl>
                                        <p:attrNameLst>
                                          <p:attrName>ppt_x</p:attrName>
                                        </p:attrNameLst>
                                      </p:cBhvr>
                                      <p:tavLst>
                                        <p:tav tm="0">
                                          <p:val>
                                            <p:strVal val="#ppt_x"/>
                                          </p:val>
                                        </p:tav>
                                        <p:tav tm="100000">
                                          <p:val>
                                            <p:strVal val="#ppt_x"/>
                                          </p:val>
                                        </p:tav>
                                      </p:tavLst>
                                    </p:anim>
                                    <p:anim calcmode="lin" valueType="num">
                                      <p:cBhvr additive="base">
                                        <p:cTn id="84" dur="500" fill="hold"/>
                                        <p:tgtEl>
                                          <p:spTgt spid="8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ppt_x"/>
                                          </p:val>
                                        </p:tav>
                                        <p:tav tm="100000">
                                          <p:val>
                                            <p:strVal val="#ppt_x"/>
                                          </p:val>
                                        </p:tav>
                                      </p:tavLst>
                                    </p:anim>
                                    <p:anim calcmode="lin" valueType="num">
                                      <p:cBhvr additive="base">
                                        <p:cTn id="88"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67"/>
                                        </p:tgtEl>
                                        <p:attrNameLst>
                                          <p:attrName>style.visibility</p:attrName>
                                        </p:attrNameLst>
                                      </p:cBhvr>
                                      <p:to>
                                        <p:strVal val="visible"/>
                                      </p:to>
                                    </p:set>
                                    <p:anim calcmode="lin" valueType="num">
                                      <p:cBhvr additive="base">
                                        <p:cTn id="93" dur="500" fill="hold"/>
                                        <p:tgtEl>
                                          <p:spTgt spid="67"/>
                                        </p:tgtEl>
                                        <p:attrNameLst>
                                          <p:attrName>ppt_x</p:attrName>
                                        </p:attrNameLst>
                                      </p:cBhvr>
                                      <p:tavLst>
                                        <p:tav tm="0">
                                          <p:val>
                                            <p:strVal val="#ppt_x"/>
                                          </p:val>
                                        </p:tav>
                                        <p:tav tm="100000">
                                          <p:val>
                                            <p:strVal val="#ppt_x"/>
                                          </p:val>
                                        </p:tav>
                                      </p:tavLst>
                                    </p:anim>
                                    <p:anim calcmode="lin" valueType="num">
                                      <p:cBhvr additive="base">
                                        <p:cTn id="9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75"/>
                                        </p:tgtEl>
                                        <p:attrNameLst>
                                          <p:attrName>style.visibility</p:attrName>
                                        </p:attrNameLst>
                                      </p:cBhvr>
                                      <p:to>
                                        <p:strVal val="visible"/>
                                      </p:to>
                                    </p:set>
                                    <p:anim calcmode="lin" valueType="num">
                                      <p:cBhvr additive="base">
                                        <p:cTn id="99" dur="500" fill="hold"/>
                                        <p:tgtEl>
                                          <p:spTgt spid="75"/>
                                        </p:tgtEl>
                                        <p:attrNameLst>
                                          <p:attrName>ppt_x</p:attrName>
                                        </p:attrNameLst>
                                      </p:cBhvr>
                                      <p:tavLst>
                                        <p:tav tm="0">
                                          <p:val>
                                            <p:strVal val="#ppt_x"/>
                                          </p:val>
                                        </p:tav>
                                        <p:tav tm="100000">
                                          <p:val>
                                            <p:strVal val="#ppt_x"/>
                                          </p:val>
                                        </p:tav>
                                      </p:tavLst>
                                    </p:anim>
                                    <p:anim calcmode="lin" valueType="num">
                                      <p:cBhvr additive="base">
                                        <p:cTn id="100" dur="500" fill="hold"/>
                                        <p:tgtEl>
                                          <p:spTgt spid="75"/>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77"/>
                                        </p:tgtEl>
                                        <p:attrNameLst>
                                          <p:attrName>style.visibility</p:attrName>
                                        </p:attrNameLst>
                                      </p:cBhvr>
                                      <p:to>
                                        <p:strVal val="visible"/>
                                      </p:to>
                                    </p:set>
                                    <p:anim calcmode="lin" valueType="num">
                                      <p:cBhvr additive="base">
                                        <p:cTn id="103" dur="500" fill="hold"/>
                                        <p:tgtEl>
                                          <p:spTgt spid="77"/>
                                        </p:tgtEl>
                                        <p:attrNameLst>
                                          <p:attrName>ppt_x</p:attrName>
                                        </p:attrNameLst>
                                      </p:cBhvr>
                                      <p:tavLst>
                                        <p:tav tm="0">
                                          <p:val>
                                            <p:strVal val="#ppt_x"/>
                                          </p:val>
                                        </p:tav>
                                        <p:tav tm="100000">
                                          <p:val>
                                            <p:strVal val="#ppt_x"/>
                                          </p:val>
                                        </p:tav>
                                      </p:tavLst>
                                    </p:anim>
                                    <p:anim calcmode="lin" valueType="num">
                                      <p:cBhvr additive="base">
                                        <p:cTn id="10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375" y="1291131"/>
            <a:ext cx="7940660" cy="763525"/>
          </a:xfrm>
        </p:spPr>
        <p:txBody>
          <a:bodyPr>
            <a:normAutofit/>
          </a:bodyPr>
          <a:lstStyle/>
          <a:p>
            <a:pPr algn="ctr"/>
            <a:r>
              <a:rPr lang="en-US" b="1" dirty="0">
                <a:solidFill>
                  <a:srgbClr val="FFFF00"/>
                </a:solidFill>
                <a:latin typeface="Book Antiqua" panose="02040602050305030304" pitchFamily="18" charset="0"/>
              </a:rPr>
              <a:t>Presentation Outline</a:t>
            </a:r>
          </a:p>
        </p:txBody>
      </p:sp>
      <p:sp>
        <p:nvSpPr>
          <p:cNvPr id="3" name="Content Placeholder 2"/>
          <p:cNvSpPr>
            <a:spLocks noGrp="1"/>
          </p:cNvSpPr>
          <p:nvPr>
            <p:ph idx="1"/>
          </p:nvPr>
        </p:nvSpPr>
        <p:spPr>
          <a:xfrm>
            <a:off x="2278375" y="2054655"/>
            <a:ext cx="9467710" cy="4275739"/>
          </a:xfrm>
        </p:spPr>
        <p:txBody>
          <a:bodyPr/>
          <a:lstStyle/>
          <a:p>
            <a:r>
              <a:rPr lang="en-US" sz="3200" dirty="0">
                <a:latin typeface="Book Antiqua" panose="02040602050305030304" pitchFamily="18" charset="0"/>
              </a:rPr>
              <a:t>Introducing Sukuk</a:t>
            </a:r>
          </a:p>
          <a:p>
            <a:r>
              <a:rPr lang="en-US" sz="3200" dirty="0">
                <a:latin typeface="Book Antiqua" panose="02040602050305030304" pitchFamily="18" charset="0"/>
              </a:rPr>
              <a:t>Sukuk’s Potential to Development</a:t>
            </a:r>
          </a:p>
          <a:p>
            <a:r>
              <a:rPr lang="en-US" sz="3200" dirty="0">
                <a:latin typeface="Book Antiqua" panose="02040602050305030304" pitchFamily="18" charset="0"/>
              </a:rPr>
              <a:t>Sukuk: A Component of Islamic Capital Markets</a:t>
            </a:r>
          </a:p>
          <a:p>
            <a:r>
              <a:rPr lang="en-US" sz="3200" dirty="0">
                <a:latin typeface="Book Antiqua" panose="02040602050305030304" pitchFamily="18" charset="0"/>
              </a:rPr>
              <a:t>The World Bank and Sukuk for Development</a:t>
            </a:r>
          </a:p>
          <a:p>
            <a:r>
              <a:rPr lang="en-US" sz="3200" dirty="0">
                <a:latin typeface="Book Antiqua" panose="02040602050305030304" pitchFamily="18" charset="0"/>
              </a:rPr>
              <a:t>African Countries and Sukuk Development</a:t>
            </a:r>
          </a:p>
          <a:p>
            <a:r>
              <a:rPr lang="en-US" b="1" dirty="0">
                <a:latin typeface="Book Antiqua" panose="02040602050305030304" pitchFamily="18" charset="0"/>
              </a:rPr>
              <a:t>The Needs for Financing in Sub-Saharan Africa</a:t>
            </a:r>
          </a:p>
          <a:p>
            <a:r>
              <a:rPr lang="en-US" b="1" dirty="0">
                <a:latin typeface="Book Antiqua" panose="02040602050305030304" pitchFamily="18" charset="0"/>
              </a:rPr>
              <a:t>Sukuk Issuances Across Africa</a:t>
            </a:r>
          </a:p>
          <a:p>
            <a:endParaRPr lang="en-US" sz="2400" dirty="0"/>
          </a:p>
          <a:p>
            <a:endParaRPr lang="en-US" sz="2400" dirty="0"/>
          </a:p>
          <a:p>
            <a:endParaRPr lang="en-US" dirty="0"/>
          </a:p>
          <a:p>
            <a:endParaRPr lang="en-US" dirty="0"/>
          </a:p>
        </p:txBody>
      </p:sp>
      <p:pic>
        <p:nvPicPr>
          <p:cNvPr id="4" name="Picture 3">
            <a:extLst>
              <a:ext uri="{FF2B5EF4-FFF2-40B4-BE49-F238E27FC236}">
                <a16:creationId xmlns:a16="http://schemas.microsoft.com/office/drawing/2014/main" id="{07160FD9-C9C4-F876-201A-1DF48679EB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5" name="Picture 2" descr="AlHuda CIBE is Committed for Development of Islamic Banking in Russian  Speaking Countries">
            <a:extLst>
              <a:ext uri="{FF2B5EF4-FFF2-40B4-BE49-F238E27FC236}">
                <a16:creationId xmlns:a16="http://schemas.microsoft.com/office/drawing/2014/main" id="{36AED5BB-6D59-8EDE-306B-E8419D2BFE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3094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negal - Sovereign Sukuk - IslamicMarkets.com">
            <a:extLst>
              <a:ext uri="{FF2B5EF4-FFF2-40B4-BE49-F238E27FC236}">
                <a16:creationId xmlns:a16="http://schemas.microsoft.com/office/drawing/2014/main" id="{8CF70DED-35B4-CEF6-392B-C30BCE9A9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206" y="969854"/>
            <a:ext cx="9403794" cy="53446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C29C150-E54C-464F-F6DF-8FFEAFDD61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6" name="Picture 2" descr="Bank of Tanzania - TanzaniaInvest">
            <a:extLst>
              <a:ext uri="{FF2B5EF4-FFF2-40B4-BE49-F238E27FC236}">
                <a16:creationId xmlns:a16="http://schemas.microsoft.com/office/drawing/2014/main" id="{7F53F472-F7A3-187A-BE58-6C043D86D9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7" y="6235612"/>
            <a:ext cx="1127713" cy="6342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D88A995-0FD8-16EA-A5DF-B72BF9B9AB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9" name="Picture 2" descr="AlHuda CIBE is Committed for Development of Islamic Banking in Russian  Speaking Countries">
            <a:extLst>
              <a:ext uri="{FF2B5EF4-FFF2-40B4-BE49-F238E27FC236}">
                <a16:creationId xmlns:a16="http://schemas.microsoft.com/office/drawing/2014/main" id="{6721CC7D-990F-A5B5-32D5-920FFDE255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B90FA0C5-9A96-7720-7908-C2868ECCC7DC}"/>
              </a:ext>
            </a:extLst>
          </p:cNvPr>
          <p:cNvSpPr txBox="1">
            <a:spLocks/>
          </p:cNvSpPr>
          <p:nvPr/>
        </p:nvSpPr>
        <p:spPr>
          <a:xfrm>
            <a:off x="2177695" y="238062"/>
            <a:ext cx="9162300" cy="610820"/>
          </a:xfrm>
          <a:prstGeom prst="rect">
            <a:avLst/>
          </a:prstGeom>
        </p:spPr>
        <p:txBody>
          <a:bodyPr vert="horz" lIns="121920" tIns="60960" rIns="121920" bIns="60960" rtlCol="0" anchor="ctr">
            <a:normAutofit fontScale="25000" lnSpcReduction="20000"/>
          </a:bodyPr>
          <a:lstStyle>
            <a:lvl1pPr algn="r" defTabSz="914400" rtl="0" eaLnBrk="1" latinLnBrk="0" hangingPunct="1">
              <a:spcBef>
                <a:spcPct val="0"/>
              </a:spcBef>
              <a:buNone/>
              <a:defRPr sz="3600" kern="1200" baseline="0">
                <a:solidFill>
                  <a:srgbClr val="E6B254"/>
                </a:solidFill>
                <a:effectLst>
                  <a:outerShdw blurRad="50800" dist="38100" dir="2700000" algn="tl" rotWithShape="0">
                    <a:prstClr val="black">
                      <a:alpha val="40000"/>
                    </a:prstClr>
                  </a:outerShdw>
                </a:effectLst>
                <a:latin typeface="+mj-lt"/>
                <a:ea typeface="+mj-ea"/>
                <a:cs typeface="+mj-cs"/>
              </a:defRPr>
            </a:lvl1pPr>
          </a:lstStyle>
          <a:p>
            <a:pPr algn="ctr"/>
            <a:r>
              <a:rPr lang="en-US" sz="16000" b="1" dirty="0">
                <a:solidFill>
                  <a:srgbClr val="FFFF00"/>
                </a:solidFill>
                <a:latin typeface="Book Antiqua" panose="02040602050305030304" pitchFamily="18" charset="0"/>
              </a:rPr>
              <a:t>5.0 Sukuk Issuance Across Africa </a:t>
            </a:r>
            <a:br>
              <a:rPr lang="en-US" sz="4800" dirty="0">
                <a:solidFill>
                  <a:srgbClr val="FFFF00"/>
                </a:solidFill>
                <a:latin typeface="Book Antiqua" panose="02040602050305030304" pitchFamily="18" charset="0"/>
              </a:rPr>
            </a:br>
            <a:endParaRPr lang="en-US" sz="4800" dirty="0"/>
          </a:p>
        </p:txBody>
      </p:sp>
    </p:spTree>
    <p:extLst>
      <p:ext uri="{BB962C8B-B14F-4D97-AF65-F5344CB8AC3E}">
        <p14:creationId xmlns:p14="http://schemas.microsoft.com/office/powerpoint/2010/main" val="2748310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B2EB-ADC3-001B-E05E-E5580D8C2E8C}"/>
              </a:ext>
            </a:extLst>
          </p:cNvPr>
          <p:cNvSpPr>
            <a:spLocks noGrp="1"/>
          </p:cNvSpPr>
          <p:nvPr>
            <p:ph type="title"/>
          </p:nvPr>
        </p:nvSpPr>
        <p:spPr>
          <a:xfrm>
            <a:off x="2583785" y="1062069"/>
            <a:ext cx="9009596" cy="458116"/>
          </a:xfrm>
        </p:spPr>
        <p:txBody>
          <a:bodyPr>
            <a:normAutofit fontScale="90000"/>
          </a:bodyPr>
          <a:lstStyle/>
          <a:p>
            <a:pPr algn="ctr"/>
            <a:r>
              <a:rPr lang="en-US" sz="2800" b="1" dirty="0">
                <a:solidFill>
                  <a:srgbClr val="FFFF00"/>
                </a:solidFill>
                <a:latin typeface="Book Antiqua" panose="02040602050305030304" pitchFamily="18" charset="0"/>
              </a:rPr>
              <a:t>Republic of Senegal Sukuk: Ijara Sukuk</a:t>
            </a:r>
          </a:p>
        </p:txBody>
      </p:sp>
      <p:pic>
        <p:nvPicPr>
          <p:cNvPr id="4" name="Picture 3">
            <a:extLst>
              <a:ext uri="{FF2B5EF4-FFF2-40B4-BE49-F238E27FC236}">
                <a16:creationId xmlns:a16="http://schemas.microsoft.com/office/drawing/2014/main" id="{3D33E763-D308-0ECE-56B2-F3EB9F318745}"/>
              </a:ext>
            </a:extLst>
          </p:cNvPr>
          <p:cNvPicPr>
            <a:picLocks noChangeAspect="1"/>
          </p:cNvPicPr>
          <p:nvPr/>
        </p:nvPicPr>
        <p:blipFill>
          <a:blip r:embed="rId2"/>
          <a:stretch>
            <a:fillRect/>
          </a:stretch>
        </p:blipFill>
        <p:spPr>
          <a:xfrm>
            <a:off x="2431081" y="1520186"/>
            <a:ext cx="9760920" cy="5337813"/>
          </a:xfrm>
          <a:prstGeom prst="rect">
            <a:avLst/>
          </a:prstGeom>
        </p:spPr>
      </p:pic>
      <p:pic>
        <p:nvPicPr>
          <p:cNvPr id="6" name="Picture 5">
            <a:extLst>
              <a:ext uri="{FF2B5EF4-FFF2-40B4-BE49-F238E27FC236}">
                <a16:creationId xmlns:a16="http://schemas.microsoft.com/office/drawing/2014/main" id="{11E86E9A-F29D-A32F-3DD8-C69C54D19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7" name="Picture 2" descr="AlHuda CIBE is Committed for Development of Islamic Banking in Russian  Speaking Countries">
            <a:extLst>
              <a:ext uri="{FF2B5EF4-FFF2-40B4-BE49-F238E27FC236}">
                <a16:creationId xmlns:a16="http://schemas.microsoft.com/office/drawing/2014/main" id="{BC6FA06C-4C9F-8DC7-B905-4AE1FC280D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7A893CD-60F3-855E-A668-11480DF0E643}"/>
              </a:ext>
            </a:extLst>
          </p:cNvPr>
          <p:cNvSpPr txBox="1">
            <a:spLocks/>
          </p:cNvSpPr>
          <p:nvPr/>
        </p:nvSpPr>
        <p:spPr>
          <a:xfrm>
            <a:off x="2431081" y="374900"/>
            <a:ext cx="9162300" cy="610820"/>
          </a:xfrm>
          <a:prstGeom prst="rect">
            <a:avLst/>
          </a:prstGeom>
        </p:spPr>
        <p:txBody>
          <a:bodyPr vert="horz" lIns="121920" tIns="60960" rIns="121920" bIns="60960" rtlCol="0" anchor="ctr">
            <a:normAutofit fontScale="25000" lnSpcReduction="20000"/>
          </a:bodyPr>
          <a:lstStyle>
            <a:lvl1pPr algn="r" defTabSz="914400" rtl="0" eaLnBrk="1" latinLnBrk="0" hangingPunct="1">
              <a:spcBef>
                <a:spcPct val="0"/>
              </a:spcBef>
              <a:buNone/>
              <a:defRPr sz="3600" kern="1200" baseline="0">
                <a:solidFill>
                  <a:srgbClr val="E6B254"/>
                </a:solidFill>
                <a:effectLst>
                  <a:outerShdw blurRad="50800" dist="38100" dir="2700000" algn="tl" rotWithShape="0">
                    <a:prstClr val="black">
                      <a:alpha val="40000"/>
                    </a:prstClr>
                  </a:outerShdw>
                </a:effectLst>
                <a:latin typeface="+mj-lt"/>
                <a:ea typeface="+mj-ea"/>
                <a:cs typeface="+mj-cs"/>
              </a:defRPr>
            </a:lvl1pPr>
          </a:lstStyle>
          <a:p>
            <a:pPr algn="ctr"/>
            <a:r>
              <a:rPr lang="en-US" sz="16000" b="1" dirty="0">
                <a:solidFill>
                  <a:srgbClr val="FFFF00"/>
                </a:solidFill>
                <a:latin typeface="Book Antiqua" panose="02040602050305030304" pitchFamily="18" charset="0"/>
              </a:rPr>
              <a:t>5.0 Sukuk Issuance Across Africa </a:t>
            </a:r>
            <a:br>
              <a:rPr lang="en-US" sz="4800" dirty="0">
                <a:solidFill>
                  <a:srgbClr val="FFFF00"/>
                </a:solidFill>
                <a:latin typeface="Book Antiqua" panose="02040602050305030304" pitchFamily="18" charset="0"/>
              </a:rPr>
            </a:br>
            <a:endParaRPr lang="en-US" sz="4800" dirty="0"/>
          </a:p>
        </p:txBody>
      </p:sp>
    </p:spTree>
    <p:extLst>
      <p:ext uri="{BB962C8B-B14F-4D97-AF65-F5344CB8AC3E}">
        <p14:creationId xmlns:p14="http://schemas.microsoft.com/office/powerpoint/2010/main" val="18703957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6FDD9C-2DD4-2916-1C32-92FC0AB6E91C}"/>
              </a:ext>
            </a:extLst>
          </p:cNvPr>
          <p:cNvPicPr>
            <a:picLocks noChangeAspect="1"/>
          </p:cNvPicPr>
          <p:nvPr/>
        </p:nvPicPr>
        <p:blipFill>
          <a:blip r:embed="rId2"/>
          <a:stretch>
            <a:fillRect/>
          </a:stretch>
        </p:blipFill>
        <p:spPr>
          <a:xfrm>
            <a:off x="2736490" y="1138424"/>
            <a:ext cx="9472647" cy="5719575"/>
          </a:xfrm>
          <a:prstGeom prst="rect">
            <a:avLst/>
          </a:prstGeom>
        </p:spPr>
      </p:pic>
      <p:pic>
        <p:nvPicPr>
          <p:cNvPr id="6" name="Picture 5">
            <a:extLst>
              <a:ext uri="{FF2B5EF4-FFF2-40B4-BE49-F238E27FC236}">
                <a16:creationId xmlns:a16="http://schemas.microsoft.com/office/drawing/2014/main" id="{0C07E17D-F5BB-BFE3-D956-4DE66C593E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7" name="Picture 2" descr="AlHuda CIBE is Committed for Development of Islamic Banking in Russian  Speaking Countries">
            <a:extLst>
              <a:ext uri="{FF2B5EF4-FFF2-40B4-BE49-F238E27FC236}">
                <a16:creationId xmlns:a16="http://schemas.microsoft.com/office/drawing/2014/main" id="{9014BBA4-58D4-D859-A160-2F789102C6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72432D45-5EFA-52B3-E7F5-99FE877DF324}"/>
              </a:ext>
            </a:extLst>
          </p:cNvPr>
          <p:cNvSpPr txBox="1">
            <a:spLocks/>
          </p:cNvSpPr>
          <p:nvPr/>
        </p:nvSpPr>
        <p:spPr>
          <a:xfrm>
            <a:off x="2278375" y="222195"/>
            <a:ext cx="9162300" cy="610820"/>
          </a:xfrm>
          <a:prstGeom prst="rect">
            <a:avLst/>
          </a:prstGeom>
        </p:spPr>
        <p:txBody>
          <a:bodyPr vert="horz" lIns="121920" tIns="60960" rIns="121920" bIns="60960" rtlCol="0" anchor="ctr">
            <a:normAutofit fontScale="25000" lnSpcReduction="20000"/>
          </a:bodyPr>
          <a:lstStyle>
            <a:lvl1pPr algn="r" defTabSz="914400" rtl="0" eaLnBrk="1" latinLnBrk="0" hangingPunct="1">
              <a:spcBef>
                <a:spcPct val="0"/>
              </a:spcBef>
              <a:buNone/>
              <a:defRPr sz="3600" kern="1200" baseline="0">
                <a:solidFill>
                  <a:srgbClr val="E6B254"/>
                </a:solidFill>
                <a:effectLst>
                  <a:outerShdw blurRad="50800" dist="38100" dir="2700000" algn="tl" rotWithShape="0">
                    <a:prstClr val="black">
                      <a:alpha val="40000"/>
                    </a:prstClr>
                  </a:outerShdw>
                </a:effectLst>
                <a:latin typeface="+mj-lt"/>
                <a:ea typeface="+mj-ea"/>
                <a:cs typeface="+mj-cs"/>
              </a:defRPr>
            </a:lvl1pPr>
          </a:lstStyle>
          <a:p>
            <a:pPr algn="ctr"/>
            <a:r>
              <a:rPr lang="en-US" sz="16000" b="1" dirty="0">
                <a:solidFill>
                  <a:srgbClr val="FFFF00"/>
                </a:solidFill>
                <a:latin typeface="Book Antiqua" panose="02040602050305030304" pitchFamily="18" charset="0"/>
              </a:rPr>
              <a:t>5.0 Sukuk Issuance Across Africa </a:t>
            </a:r>
            <a:br>
              <a:rPr lang="en-US" sz="4800" dirty="0">
                <a:solidFill>
                  <a:srgbClr val="FFFF00"/>
                </a:solidFill>
                <a:latin typeface="Book Antiqua" panose="02040602050305030304" pitchFamily="18" charset="0"/>
              </a:rPr>
            </a:br>
            <a:endParaRPr lang="en-US" sz="4800" dirty="0"/>
          </a:p>
        </p:txBody>
      </p:sp>
    </p:spTree>
    <p:extLst>
      <p:ext uri="{BB962C8B-B14F-4D97-AF65-F5344CB8AC3E}">
        <p14:creationId xmlns:p14="http://schemas.microsoft.com/office/powerpoint/2010/main" val="4887209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3E8C8F-465E-11ED-38CD-3EAEAF6F2830}"/>
              </a:ext>
            </a:extLst>
          </p:cNvPr>
          <p:cNvPicPr>
            <a:picLocks noChangeAspect="1"/>
          </p:cNvPicPr>
          <p:nvPr/>
        </p:nvPicPr>
        <p:blipFill>
          <a:blip r:embed="rId2"/>
          <a:stretch>
            <a:fillRect/>
          </a:stretch>
        </p:blipFill>
        <p:spPr>
          <a:xfrm>
            <a:off x="2431081" y="985720"/>
            <a:ext cx="9760920" cy="5872279"/>
          </a:xfrm>
          <a:prstGeom prst="rect">
            <a:avLst/>
          </a:prstGeom>
        </p:spPr>
      </p:pic>
      <p:cxnSp>
        <p:nvCxnSpPr>
          <p:cNvPr id="6" name="Straight Arrow Connector 5">
            <a:extLst>
              <a:ext uri="{FF2B5EF4-FFF2-40B4-BE49-F238E27FC236}">
                <a16:creationId xmlns:a16="http://schemas.microsoft.com/office/drawing/2014/main" id="{0F55792B-5FB6-04FD-DB7A-81BDD413049B}"/>
              </a:ext>
            </a:extLst>
          </p:cNvPr>
          <p:cNvCxnSpPr/>
          <p:nvPr/>
        </p:nvCxnSpPr>
        <p:spPr>
          <a:xfrm>
            <a:off x="7164935" y="3429000"/>
            <a:ext cx="61082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5902CCD-DAFC-7B66-EDDD-DC7C154B17A1}"/>
              </a:ext>
            </a:extLst>
          </p:cNvPr>
          <p:cNvCxnSpPr>
            <a:cxnSpLocks/>
          </p:cNvCxnSpPr>
          <p:nvPr/>
        </p:nvCxnSpPr>
        <p:spPr>
          <a:xfrm>
            <a:off x="8081165" y="3734410"/>
            <a:ext cx="0" cy="76352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01A8E5E-37B8-EDA8-228F-6008A83B8B33}"/>
              </a:ext>
            </a:extLst>
          </p:cNvPr>
          <p:cNvCxnSpPr>
            <a:cxnSpLocks/>
          </p:cNvCxnSpPr>
          <p:nvPr/>
        </p:nvCxnSpPr>
        <p:spPr>
          <a:xfrm>
            <a:off x="8056995" y="4956050"/>
            <a:ext cx="0" cy="76352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6AA727D-464E-6457-84ED-63E485495B8A}"/>
              </a:ext>
            </a:extLst>
          </p:cNvPr>
          <p:cNvCxnSpPr>
            <a:cxnSpLocks/>
          </p:cNvCxnSpPr>
          <p:nvPr/>
        </p:nvCxnSpPr>
        <p:spPr>
          <a:xfrm flipV="1">
            <a:off x="8386575" y="4956050"/>
            <a:ext cx="0" cy="763525"/>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3B1FA08-76D6-19CE-96BB-4478C8636C5C}"/>
              </a:ext>
            </a:extLst>
          </p:cNvPr>
          <p:cNvCxnSpPr>
            <a:cxnSpLocks/>
          </p:cNvCxnSpPr>
          <p:nvPr/>
        </p:nvCxnSpPr>
        <p:spPr>
          <a:xfrm flipV="1">
            <a:off x="8386575" y="3581705"/>
            <a:ext cx="0" cy="763525"/>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7E0BA31-8EB6-FD80-A203-747D63185815}"/>
              </a:ext>
            </a:extLst>
          </p:cNvPr>
          <p:cNvCxnSpPr>
            <a:cxnSpLocks/>
          </p:cNvCxnSpPr>
          <p:nvPr/>
        </p:nvCxnSpPr>
        <p:spPr>
          <a:xfrm flipV="1">
            <a:off x="8691985" y="3581705"/>
            <a:ext cx="0" cy="763525"/>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E24744-E3DF-ACE9-3933-3BF64CF8225A}"/>
              </a:ext>
            </a:extLst>
          </p:cNvPr>
          <p:cNvCxnSpPr>
            <a:cxnSpLocks/>
          </p:cNvCxnSpPr>
          <p:nvPr/>
        </p:nvCxnSpPr>
        <p:spPr>
          <a:xfrm flipH="1">
            <a:off x="8997395" y="4497935"/>
            <a:ext cx="610820"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B7C56ED-E018-BBFD-B94B-C95ACBA263D1}"/>
              </a:ext>
            </a:extLst>
          </p:cNvPr>
          <p:cNvCxnSpPr>
            <a:cxnSpLocks/>
          </p:cNvCxnSpPr>
          <p:nvPr/>
        </p:nvCxnSpPr>
        <p:spPr>
          <a:xfrm flipH="1">
            <a:off x="9608215" y="3429000"/>
            <a:ext cx="458115"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7599AA9-4FB1-9B0D-4DD2-09B61C95EFF6}"/>
              </a:ext>
            </a:extLst>
          </p:cNvPr>
          <p:cNvCxnSpPr>
            <a:cxnSpLocks/>
          </p:cNvCxnSpPr>
          <p:nvPr/>
        </p:nvCxnSpPr>
        <p:spPr>
          <a:xfrm flipV="1">
            <a:off x="9608215" y="3429000"/>
            <a:ext cx="0" cy="1068935"/>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C39DEDC-94B1-FA9B-52DE-21137A441111}"/>
              </a:ext>
            </a:extLst>
          </p:cNvPr>
          <p:cNvCxnSpPr>
            <a:cxnSpLocks/>
          </p:cNvCxnSpPr>
          <p:nvPr/>
        </p:nvCxnSpPr>
        <p:spPr>
          <a:xfrm>
            <a:off x="9443463" y="3276295"/>
            <a:ext cx="76352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19AB42B-FAA5-2D03-304F-7722D56BF4DC}"/>
              </a:ext>
            </a:extLst>
          </p:cNvPr>
          <p:cNvCxnSpPr>
            <a:cxnSpLocks/>
          </p:cNvCxnSpPr>
          <p:nvPr/>
        </p:nvCxnSpPr>
        <p:spPr>
          <a:xfrm>
            <a:off x="8886569" y="4935911"/>
            <a:ext cx="0" cy="783664"/>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2556585-1E25-8B67-9F2E-1150261088EC}"/>
              </a:ext>
            </a:extLst>
          </p:cNvPr>
          <p:cNvCxnSpPr>
            <a:cxnSpLocks/>
          </p:cNvCxnSpPr>
          <p:nvPr/>
        </p:nvCxnSpPr>
        <p:spPr>
          <a:xfrm flipH="1">
            <a:off x="9150100" y="4803345"/>
            <a:ext cx="904183"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E55FF8B-546E-4ADA-A517-1FA84AC3EB93}"/>
              </a:ext>
            </a:extLst>
          </p:cNvPr>
          <p:cNvCxnSpPr>
            <a:cxnSpLocks/>
          </p:cNvCxnSpPr>
          <p:nvPr/>
        </p:nvCxnSpPr>
        <p:spPr>
          <a:xfrm>
            <a:off x="7164935" y="4650640"/>
            <a:ext cx="763525" cy="0"/>
          </a:xfrm>
          <a:prstGeom prst="straightConnector1">
            <a:avLst/>
          </a:prstGeom>
          <a:ln w="5715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C45863C-CAB3-067D-6421-0A2370BF8642}"/>
              </a:ext>
            </a:extLst>
          </p:cNvPr>
          <p:cNvCxnSpPr>
            <a:cxnSpLocks/>
          </p:cNvCxnSpPr>
          <p:nvPr/>
        </p:nvCxnSpPr>
        <p:spPr>
          <a:xfrm flipV="1">
            <a:off x="10677150" y="3581705"/>
            <a:ext cx="0" cy="763525"/>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69263E-3DD5-5749-9292-AC740922E9A8}"/>
              </a:ext>
            </a:extLst>
          </p:cNvPr>
          <p:cNvCxnSpPr>
            <a:cxnSpLocks/>
          </p:cNvCxnSpPr>
          <p:nvPr/>
        </p:nvCxnSpPr>
        <p:spPr>
          <a:xfrm flipH="1">
            <a:off x="9608215" y="4345230"/>
            <a:ext cx="1056888"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932F96D-C8D8-05A1-A6DD-6DF78E676C12}"/>
              </a:ext>
            </a:extLst>
          </p:cNvPr>
          <p:cNvSpPr txBox="1"/>
          <p:nvPr/>
        </p:nvSpPr>
        <p:spPr>
          <a:xfrm>
            <a:off x="10801849" y="3869951"/>
            <a:ext cx="1068935" cy="400110"/>
          </a:xfrm>
          <a:prstGeom prst="rect">
            <a:avLst/>
          </a:prstGeom>
          <a:noFill/>
        </p:spPr>
        <p:txBody>
          <a:bodyPr wrap="square" rtlCol="0">
            <a:spAutoFit/>
          </a:bodyPr>
          <a:lstStyle/>
          <a:p>
            <a:r>
              <a:rPr lang="en-US" sz="1000" b="1" dirty="0">
                <a:latin typeface="Book Antiqua" panose="02040602050305030304" pitchFamily="18" charset="0"/>
              </a:rPr>
              <a:t>Dissolution</a:t>
            </a:r>
          </a:p>
          <a:p>
            <a:r>
              <a:rPr lang="en-US" sz="1000" b="1" dirty="0">
                <a:latin typeface="Book Antiqua" panose="02040602050305030304" pitchFamily="18" charset="0"/>
              </a:rPr>
              <a:t>Amounts</a:t>
            </a:r>
          </a:p>
        </p:txBody>
      </p:sp>
      <p:pic>
        <p:nvPicPr>
          <p:cNvPr id="41" name="Picture 40">
            <a:extLst>
              <a:ext uri="{FF2B5EF4-FFF2-40B4-BE49-F238E27FC236}">
                <a16:creationId xmlns:a16="http://schemas.microsoft.com/office/drawing/2014/main" id="{26C75DE6-FC7F-B093-CCF8-8393004D1B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42" name="Picture 2" descr="AlHuda CIBE is Committed for Development of Islamic Banking in Russian  Speaking Countries">
            <a:extLst>
              <a:ext uri="{FF2B5EF4-FFF2-40B4-BE49-F238E27FC236}">
                <a16:creationId xmlns:a16="http://schemas.microsoft.com/office/drawing/2014/main" id="{7459EAA2-DEB2-772D-532E-A694F33F5A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45" name="Title 1">
            <a:extLst>
              <a:ext uri="{FF2B5EF4-FFF2-40B4-BE49-F238E27FC236}">
                <a16:creationId xmlns:a16="http://schemas.microsoft.com/office/drawing/2014/main" id="{AACFDB52-F53F-B562-C4EC-8883DD5F1AA5}"/>
              </a:ext>
            </a:extLst>
          </p:cNvPr>
          <p:cNvSpPr txBox="1">
            <a:spLocks/>
          </p:cNvSpPr>
          <p:nvPr/>
        </p:nvSpPr>
        <p:spPr>
          <a:xfrm>
            <a:off x="2431081" y="222195"/>
            <a:ext cx="9162300" cy="610820"/>
          </a:xfrm>
          <a:prstGeom prst="rect">
            <a:avLst/>
          </a:prstGeom>
        </p:spPr>
        <p:txBody>
          <a:bodyPr vert="horz" lIns="121920" tIns="60960" rIns="121920" bIns="60960" rtlCol="0" anchor="ctr">
            <a:normAutofit fontScale="25000" lnSpcReduction="20000"/>
          </a:bodyPr>
          <a:lstStyle>
            <a:lvl1pPr algn="r" defTabSz="914400" rtl="0" eaLnBrk="1" latinLnBrk="0" hangingPunct="1">
              <a:spcBef>
                <a:spcPct val="0"/>
              </a:spcBef>
              <a:buNone/>
              <a:defRPr sz="3600" kern="1200" baseline="0">
                <a:solidFill>
                  <a:srgbClr val="E6B254"/>
                </a:solidFill>
                <a:effectLst>
                  <a:outerShdw blurRad="50800" dist="38100" dir="2700000" algn="tl" rotWithShape="0">
                    <a:prstClr val="black">
                      <a:alpha val="40000"/>
                    </a:prstClr>
                  </a:outerShdw>
                </a:effectLst>
                <a:latin typeface="+mj-lt"/>
                <a:ea typeface="+mj-ea"/>
                <a:cs typeface="+mj-cs"/>
              </a:defRPr>
            </a:lvl1pPr>
          </a:lstStyle>
          <a:p>
            <a:pPr algn="ctr"/>
            <a:r>
              <a:rPr lang="en-US" sz="16000" b="1" dirty="0">
                <a:solidFill>
                  <a:srgbClr val="FFFF00"/>
                </a:solidFill>
                <a:latin typeface="Book Antiqua" panose="02040602050305030304" pitchFamily="18" charset="0"/>
              </a:rPr>
              <a:t>5.0 Sukuk Issuance Across Africa </a:t>
            </a:r>
            <a:br>
              <a:rPr lang="en-US" sz="4800" dirty="0">
                <a:solidFill>
                  <a:srgbClr val="FFFF00"/>
                </a:solidFill>
                <a:latin typeface="Book Antiqua" panose="02040602050305030304" pitchFamily="18" charset="0"/>
              </a:rPr>
            </a:br>
            <a:endParaRPr lang="en-US" sz="4800" dirty="0"/>
          </a:p>
        </p:txBody>
      </p:sp>
    </p:spTree>
    <p:extLst>
      <p:ext uri="{BB962C8B-B14F-4D97-AF65-F5344CB8AC3E}">
        <p14:creationId xmlns:p14="http://schemas.microsoft.com/office/powerpoint/2010/main" val="8575301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ppt_x"/>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r es Salaam - Wikipedia">
            <a:extLst>
              <a:ext uri="{FF2B5EF4-FFF2-40B4-BE49-F238E27FC236}">
                <a16:creationId xmlns:a16="http://schemas.microsoft.com/office/drawing/2014/main" id="{DCD742F2-D195-44B6-5A9D-1C06A5FFE7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7521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BA4B45A-1209-4D15-3FFF-1CE444B970E2}"/>
              </a:ext>
            </a:extLst>
          </p:cNvPr>
          <p:cNvPicPr>
            <a:picLocks noChangeAspect="1"/>
          </p:cNvPicPr>
          <p:nvPr/>
        </p:nvPicPr>
        <p:blipFill>
          <a:blip r:embed="rId3"/>
          <a:stretch>
            <a:fillRect/>
          </a:stretch>
        </p:blipFill>
        <p:spPr>
          <a:xfrm>
            <a:off x="598621" y="782114"/>
            <a:ext cx="5497380" cy="1425247"/>
          </a:xfrm>
          <a:prstGeom prst="rect">
            <a:avLst/>
          </a:prstGeom>
        </p:spPr>
      </p:pic>
      <p:sp>
        <p:nvSpPr>
          <p:cNvPr id="6" name="TextBox 5">
            <a:extLst>
              <a:ext uri="{FF2B5EF4-FFF2-40B4-BE49-F238E27FC236}">
                <a16:creationId xmlns:a16="http://schemas.microsoft.com/office/drawing/2014/main" id="{12523701-2E71-89B4-A013-370007B27480}"/>
              </a:ext>
            </a:extLst>
          </p:cNvPr>
          <p:cNvSpPr txBox="1"/>
          <p:nvPr/>
        </p:nvSpPr>
        <p:spPr>
          <a:xfrm>
            <a:off x="4059935" y="879183"/>
            <a:ext cx="2036067" cy="584775"/>
          </a:xfrm>
          <a:prstGeom prst="rect">
            <a:avLst/>
          </a:prstGeom>
          <a:solidFill>
            <a:schemeClr val="bg1"/>
          </a:solidFill>
        </p:spPr>
        <p:txBody>
          <a:bodyPr wrap="square" rtlCol="0">
            <a:spAutoFit/>
          </a:bodyPr>
          <a:lstStyle/>
          <a:p>
            <a:r>
              <a:rPr lang="en-US" sz="3200" dirty="0">
                <a:latin typeface="Book Antiqua" panose="02040602050305030304" pitchFamily="18" charset="0"/>
              </a:rPr>
              <a:t>Tanzania</a:t>
            </a:r>
          </a:p>
        </p:txBody>
      </p:sp>
      <p:pic>
        <p:nvPicPr>
          <p:cNvPr id="7" name="Picture 6">
            <a:extLst>
              <a:ext uri="{FF2B5EF4-FFF2-40B4-BE49-F238E27FC236}">
                <a16:creationId xmlns:a16="http://schemas.microsoft.com/office/drawing/2014/main" id="{02A8B31F-C791-1EF7-CFE1-3265C2545C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9" name="Picture 8">
            <a:extLst>
              <a:ext uri="{FF2B5EF4-FFF2-40B4-BE49-F238E27FC236}">
                <a16:creationId xmlns:a16="http://schemas.microsoft.com/office/drawing/2014/main" id="{668528EF-64D8-D94F-EFA4-E9D84CE70B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10" name="Picture 2" descr="AlHuda CIBE is Committed for Development of Islamic Banking in Russian  Speaking Countries">
            <a:extLst>
              <a:ext uri="{FF2B5EF4-FFF2-40B4-BE49-F238E27FC236}">
                <a16:creationId xmlns:a16="http://schemas.microsoft.com/office/drawing/2014/main" id="{B54D0C4F-80AC-D4B1-1AB1-8D8264B981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08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Q&amp;a - question and answer stock illustration. Illustration of meetings -  68841761">
            <a:extLst>
              <a:ext uri="{FF2B5EF4-FFF2-40B4-BE49-F238E27FC236}">
                <a16:creationId xmlns:a16="http://schemas.microsoft.com/office/drawing/2014/main" id="{41A7502E-AC74-6F2D-A931-B3111C25C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01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D75C9D9-6B08-0E9A-F4AC-AAA435EBBA7A}"/>
              </a:ext>
            </a:extLst>
          </p:cNvPr>
          <p:cNvPicPr>
            <a:picLocks noChangeAspect="1"/>
          </p:cNvPicPr>
          <p:nvPr/>
        </p:nvPicPr>
        <p:blipFill>
          <a:blip r:embed="rId3"/>
          <a:stretch>
            <a:fillRect/>
          </a:stretch>
        </p:blipFill>
        <p:spPr>
          <a:xfrm>
            <a:off x="11319784" y="6179954"/>
            <a:ext cx="872217" cy="678047"/>
          </a:xfrm>
          <a:prstGeom prst="rect">
            <a:avLst/>
          </a:prstGeom>
        </p:spPr>
      </p:pic>
      <p:pic>
        <p:nvPicPr>
          <p:cNvPr id="4" name="Picture 3">
            <a:extLst>
              <a:ext uri="{FF2B5EF4-FFF2-40B4-BE49-F238E27FC236}">
                <a16:creationId xmlns:a16="http://schemas.microsoft.com/office/drawing/2014/main" id="{C940DF94-31AD-54F2-4608-8AB403DE44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8194" name="Picture 2" descr="AlHuda CIBE is Committed for Development of Islamic Banking in Russian  Speaking Countries">
            <a:extLst>
              <a:ext uri="{FF2B5EF4-FFF2-40B4-BE49-F238E27FC236}">
                <a16:creationId xmlns:a16="http://schemas.microsoft.com/office/drawing/2014/main" id="{B26F6607-D713-3D5A-BB59-AB3377CC64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716932"/>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8375" y="1291131"/>
            <a:ext cx="7940660" cy="4123034"/>
          </a:xfrm>
        </p:spPr>
        <p:txBody>
          <a:bodyPr>
            <a:normAutofit/>
          </a:bodyPr>
          <a:lstStyle/>
          <a:p>
            <a:pPr algn="ctr"/>
            <a:r>
              <a:rPr lang="ar-DZ" sz="11500" dirty="0">
                <a:solidFill>
                  <a:srgbClr val="FFFF00"/>
                </a:solidFill>
                <a:latin typeface="Sakkal Majalla" panose="02000000000000000000" pitchFamily="2" charset="-78"/>
                <a:cs typeface="Sakkal Majalla" panose="02000000000000000000" pitchFamily="2" charset="-78"/>
              </a:rPr>
              <a:t>جزاكم الله خيرا</a:t>
            </a:r>
            <a:endParaRPr lang="en-US" sz="11500" dirty="0">
              <a:solidFill>
                <a:srgbClr val="FFFF00"/>
              </a:solidFill>
              <a:latin typeface="Sakkal Majalla" panose="02000000000000000000" pitchFamily="2" charset="-78"/>
              <a:cs typeface="Sakkal Majalla" panose="02000000000000000000" pitchFamily="2" charset="-78"/>
            </a:endParaRPr>
          </a:p>
        </p:txBody>
      </p:sp>
      <p:pic>
        <p:nvPicPr>
          <p:cNvPr id="15" name="Picture 14">
            <a:extLst>
              <a:ext uri="{FF2B5EF4-FFF2-40B4-BE49-F238E27FC236}">
                <a16:creationId xmlns:a16="http://schemas.microsoft.com/office/drawing/2014/main" id="{D2C340F6-0A5D-0ECD-F691-5D47A9DA6E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16" name="Picture 2" descr="AlHuda CIBE is Committed for Development of Islamic Banking in Russian  Speaking Countries">
            <a:extLst>
              <a:ext uri="{FF2B5EF4-FFF2-40B4-BE49-F238E27FC236}">
                <a16:creationId xmlns:a16="http://schemas.microsoft.com/office/drawing/2014/main" id="{89804300-7501-5B14-E533-1416B91EFC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837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89195" y="269710"/>
            <a:ext cx="7329838" cy="916230"/>
          </a:xfrm>
        </p:spPr>
        <p:txBody>
          <a:bodyPr>
            <a:normAutofit/>
          </a:bodyPr>
          <a:lstStyle/>
          <a:p>
            <a:r>
              <a:rPr lang="en-US" sz="3200" dirty="0">
                <a:solidFill>
                  <a:srgbClr val="FFFF00"/>
                </a:solidFill>
                <a:latin typeface="Book Antiqua" panose="02040602050305030304" pitchFamily="18" charset="0"/>
              </a:rPr>
              <a:t>1.0 Introducing Sukuk</a:t>
            </a:r>
          </a:p>
        </p:txBody>
      </p:sp>
      <p:sp>
        <p:nvSpPr>
          <p:cNvPr id="5" name="Content Placeholder 4"/>
          <p:cNvSpPr>
            <a:spLocks noGrp="1"/>
          </p:cNvSpPr>
          <p:nvPr>
            <p:ph idx="1"/>
          </p:nvPr>
        </p:nvSpPr>
        <p:spPr>
          <a:xfrm>
            <a:off x="2889195" y="1291130"/>
            <a:ext cx="8856889" cy="5292232"/>
          </a:xfrm>
        </p:spPr>
        <p:txBody>
          <a:bodyPr/>
          <a:lstStyle/>
          <a:p>
            <a:pPr algn="just">
              <a:buFont typeface="Wingdings" panose="05000000000000000000" pitchFamily="2" charset="2"/>
              <a:buChar char="§"/>
            </a:pPr>
            <a:r>
              <a:rPr lang="en-US" dirty="0">
                <a:latin typeface="Book Antiqua" panose="02040602050305030304" pitchFamily="18" charset="0"/>
              </a:rPr>
              <a:t>According to AAOIFI Investment Sukuk Shari’ah Standard No 17, Sukuk is defined as:</a:t>
            </a:r>
          </a:p>
          <a:p>
            <a:pPr marL="0" indent="0" algn="just">
              <a:buNone/>
            </a:pPr>
            <a:endParaRPr lang="en-US" dirty="0">
              <a:latin typeface="Book Antiqua" panose="02040602050305030304" pitchFamily="18" charset="0"/>
            </a:endParaRPr>
          </a:p>
          <a:p>
            <a:pPr marL="0" indent="0" algn="just">
              <a:buNone/>
            </a:pPr>
            <a:r>
              <a:rPr lang="en-US" b="1" dirty="0">
                <a:solidFill>
                  <a:srgbClr val="FFFF00"/>
                </a:solidFill>
                <a:latin typeface="Book Antiqua" panose="02040602050305030304" pitchFamily="18" charset="0"/>
              </a:rPr>
              <a:t>“C</a:t>
            </a:r>
            <a:r>
              <a:rPr lang="en-US" b="1" i="0" dirty="0">
                <a:solidFill>
                  <a:srgbClr val="FFFF00"/>
                </a:solidFill>
                <a:effectLst/>
                <a:latin typeface="Book Antiqua" panose="02040602050305030304" pitchFamily="18" charset="0"/>
              </a:rPr>
              <a:t>ertificates of equal value representing undivided shares in ownership of tangible assets, usufruct and services or (in the ownership of) the assets of particular projects or special investment activity”.</a:t>
            </a:r>
            <a:r>
              <a:rPr lang="en-US" b="1" dirty="0">
                <a:solidFill>
                  <a:srgbClr val="FFFF00"/>
                </a:solidFill>
                <a:latin typeface="Book Antiqua" panose="02040602050305030304" pitchFamily="18" charset="0"/>
              </a:rPr>
              <a:t> </a:t>
            </a:r>
          </a:p>
          <a:p>
            <a:pPr algn="just"/>
            <a:endParaRPr lang="en-US" dirty="0">
              <a:latin typeface="Book Antiqua" panose="02040602050305030304" pitchFamily="18" charset="0"/>
            </a:endParaRPr>
          </a:p>
          <a:p>
            <a:pPr algn="just"/>
            <a:r>
              <a:rPr lang="en-US" dirty="0">
                <a:latin typeface="Book Antiqua" panose="02040602050305030304" pitchFamily="18" charset="0"/>
              </a:rPr>
              <a:t>Sukuk is a component in Islamic Capital Markets along with Money/ Liquidity Markets, Commodity Markets, Real Estate in Trust etc.</a:t>
            </a:r>
          </a:p>
        </p:txBody>
      </p:sp>
      <p:pic>
        <p:nvPicPr>
          <p:cNvPr id="6" name="Picture 5">
            <a:extLst>
              <a:ext uri="{FF2B5EF4-FFF2-40B4-BE49-F238E27FC236}">
                <a16:creationId xmlns:a16="http://schemas.microsoft.com/office/drawing/2014/main" id="{0B96D3D6-23D6-A263-BD9D-CEF49B2C39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7" name="Picture 2" descr="AlHuda CIBE is Committed for Development of Islamic Banking in Russian  Speaking Countries">
            <a:extLst>
              <a:ext uri="{FF2B5EF4-FFF2-40B4-BE49-F238E27FC236}">
                <a16:creationId xmlns:a16="http://schemas.microsoft.com/office/drawing/2014/main" id="{D41078C6-1C73-378C-D916-CD960C3B6E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6338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52FD-0ACF-8032-DC84-C85B54B2E3EB}"/>
              </a:ext>
            </a:extLst>
          </p:cNvPr>
          <p:cNvSpPr>
            <a:spLocks noGrp="1"/>
          </p:cNvSpPr>
          <p:nvPr>
            <p:ph type="title"/>
          </p:nvPr>
        </p:nvSpPr>
        <p:spPr/>
        <p:txBody>
          <a:bodyPr>
            <a:normAutofit/>
          </a:bodyPr>
          <a:lstStyle/>
          <a:p>
            <a:r>
              <a:rPr lang="en-US" sz="3200" b="1" dirty="0">
                <a:solidFill>
                  <a:srgbClr val="FFFF00"/>
                </a:solidFill>
                <a:latin typeface="Book Antiqua" panose="02040602050305030304" pitchFamily="18" charset="0"/>
              </a:rPr>
              <a:t>2.0 Sukuk’s Potential to Development</a:t>
            </a:r>
          </a:p>
        </p:txBody>
      </p:sp>
      <p:sp>
        <p:nvSpPr>
          <p:cNvPr id="4" name="Content Placeholder 2">
            <a:extLst>
              <a:ext uri="{FF2B5EF4-FFF2-40B4-BE49-F238E27FC236}">
                <a16:creationId xmlns:a16="http://schemas.microsoft.com/office/drawing/2014/main" id="{E1C7AD01-F106-4E88-2FA9-7A9E31B5FFDE}"/>
              </a:ext>
            </a:extLst>
          </p:cNvPr>
          <p:cNvSpPr>
            <a:spLocks noGrp="1"/>
          </p:cNvSpPr>
          <p:nvPr>
            <p:ph idx="1"/>
          </p:nvPr>
        </p:nvSpPr>
        <p:spPr>
          <a:xfrm>
            <a:off x="2838450" y="1444625"/>
            <a:ext cx="9060340" cy="4886325"/>
          </a:xfrm>
        </p:spPr>
        <p:txBody>
          <a:bodyPr>
            <a:normAutofit fontScale="92500" lnSpcReduction="10000"/>
          </a:bodyPr>
          <a:lstStyle/>
          <a:p>
            <a:pPr algn="just"/>
            <a:r>
              <a:rPr lang="en-US" sz="2400" b="0" i="0" u="none" strike="noStrike" baseline="0" dirty="0">
                <a:latin typeface="Book Antiqua" panose="02040602050305030304" pitchFamily="18" charset="0"/>
              </a:rPr>
              <a:t>According to UNDP’s paper </a:t>
            </a:r>
            <a:r>
              <a:rPr lang="en-US" sz="2400" dirty="0">
                <a:latin typeface="Book Antiqua" panose="02040602050305030304" pitchFamily="18" charset="0"/>
              </a:rPr>
              <a:t>titled </a:t>
            </a:r>
            <a:r>
              <a:rPr lang="en-US" sz="2400" dirty="0">
                <a:solidFill>
                  <a:srgbClr val="FFFF00"/>
                </a:solidFill>
                <a:latin typeface="Book Antiqua" panose="02040602050305030304" pitchFamily="18" charset="0"/>
              </a:rPr>
              <a:t>“Financing Agenda 2030” </a:t>
            </a:r>
            <a:r>
              <a:rPr lang="en-US" sz="2400" dirty="0">
                <a:latin typeface="Book Antiqua" panose="02040602050305030304" pitchFamily="18" charset="0"/>
              </a:rPr>
              <a:t>it is written </a:t>
            </a:r>
            <a:r>
              <a:rPr lang="en-US" sz="2400" b="1" dirty="0">
                <a:solidFill>
                  <a:srgbClr val="FFFF00"/>
                </a:solidFill>
                <a:latin typeface="Book Antiqua" panose="02040602050305030304" pitchFamily="18" charset="0"/>
              </a:rPr>
              <a:t>“</a:t>
            </a:r>
            <a:r>
              <a:rPr lang="en-US" sz="2400" b="1" i="0" u="none" strike="noStrike" baseline="0" dirty="0">
                <a:solidFill>
                  <a:srgbClr val="FFFF00"/>
                </a:solidFill>
                <a:latin typeface="Book Antiqua" panose="02040602050305030304" pitchFamily="18" charset="0"/>
              </a:rPr>
              <a:t>The potential for Islamic finance to contribute towards financing the SDGs is drawing increasing interest from international development organizations”. </a:t>
            </a:r>
          </a:p>
          <a:p>
            <a:pPr algn="just"/>
            <a:endParaRPr lang="en-US" sz="2400" dirty="0">
              <a:latin typeface="Book Antiqua" panose="02040602050305030304" pitchFamily="18" charset="0"/>
            </a:endParaRPr>
          </a:p>
          <a:p>
            <a:pPr algn="just"/>
            <a:r>
              <a:rPr lang="en-US" sz="2400" b="0" i="0" u="none" strike="noStrike" baseline="0" dirty="0">
                <a:latin typeface="Book Antiqua" panose="02040602050305030304" pitchFamily="18" charset="0"/>
              </a:rPr>
              <a:t>The Islamic finance sector has grown rapidly over the last decade, from US$ 200 billion in 2003 to US$ 2 trillion in 2015</a:t>
            </a:r>
            <a:r>
              <a:rPr lang="en-US" sz="2400" b="1" i="0" u="none" strike="noStrike" baseline="0" dirty="0">
                <a:latin typeface="Book Antiqua" panose="02040602050305030304" pitchFamily="18" charset="0"/>
              </a:rPr>
              <a:t> </a:t>
            </a:r>
            <a:r>
              <a:rPr lang="en-US" sz="2400" b="0" i="0" u="none" strike="noStrike" baseline="0" dirty="0">
                <a:latin typeface="Book Antiqua" panose="02040602050305030304" pitchFamily="18" charset="0"/>
              </a:rPr>
              <a:t>and its assets surpassed US$ 3.24 trillion by 2021.</a:t>
            </a:r>
          </a:p>
          <a:p>
            <a:pPr marL="0" indent="0" algn="just">
              <a:buNone/>
            </a:pPr>
            <a:endParaRPr lang="en-US" sz="2400" b="1" dirty="0">
              <a:latin typeface="Book Antiqua" panose="02040602050305030304" pitchFamily="18" charset="0"/>
            </a:endParaRPr>
          </a:p>
          <a:p>
            <a:pPr algn="just"/>
            <a:r>
              <a:rPr lang="en-US" sz="2400" b="0" i="0" u="none" strike="noStrike" baseline="0" dirty="0">
                <a:latin typeface="Book Antiqua" panose="02040602050305030304" pitchFamily="18" charset="0"/>
              </a:rPr>
              <a:t>Moreover, the core principles of Islamic finance align well with those of the 2030 Agenda for Sustainable Development, which seeks to promote inclusiveness, equitable and participatory growth, social and distributive justice, open and accountable institutions and sustainability”.</a:t>
            </a:r>
            <a:endParaRPr lang="en-US" sz="3600" dirty="0">
              <a:latin typeface="Book Antiqua" panose="02040602050305030304" pitchFamily="18" charset="0"/>
            </a:endParaRPr>
          </a:p>
        </p:txBody>
      </p:sp>
      <p:pic>
        <p:nvPicPr>
          <p:cNvPr id="5" name="Picture 4">
            <a:extLst>
              <a:ext uri="{FF2B5EF4-FFF2-40B4-BE49-F238E27FC236}">
                <a16:creationId xmlns:a16="http://schemas.microsoft.com/office/drawing/2014/main" id="{B09C0861-79F5-5A9C-9902-2C8AD98421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6" name="Picture 2" descr="AlHuda CIBE is Committed for Development of Islamic Banking in Russian  Speaking Countries">
            <a:extLst>
              <a:ext uri="{FF2B5EF4-FFF2-40B4-BE49-F238E27FC236}">
                <a16:creationId xmlns:a16="http://schemas.microsoft.com/office/drawing/2014/main" id="{3C71CA13-BB6B-6FD5-C9D8-DB3814FF6D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9456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ocial Development for Sustainable Development | DISD">
            <a:extLst>
              <a:ext uri="{FF2B5EF4-FFF2-40B4-BE49-F238E27FC236}">
                <a16:creationId xmlns:a16="http://schemas.microsoft.com/office/drawing/2014/main" id="{C1ED6905-95E0-C1E3-C620-F50487A5B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195" y="527605"/>
            <a:ext cx="88757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24E167C-0875-2A46-6849-7E3D2CF788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7" name="Picture 2" descr="AlHuda CIBE is Committed for Development of Islamic Banking in Russian  Speaking Countries">
            <a:extLst>
              <a:ext uri="{FF2B5EF4-FFF2-40B4-BE49-F238E27FC236}">
                <a16:creationId xmlns:a16="http://schemas.microsoft.com/office/drawing/2014/main" id="{10B63A15-3981-FA05-F684-3476C69FEA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F8F1854-C096-3CDC-59D8-637F76074BFA}"/>
              </a:ext>
            </a:extLst>
          </p:cNvPr>
          <p:cNvSpPr>
            <a:spLocks noGrp="1"/>
          </p:cNvSpPr>
          <p:nvPr>
            <p:ph type="title"/>
          </p:nvPr>
        </p:nvSpPr>
        <p:spPr>
          <a:xfrm>
            <a:off x="2838294" y="374901"/>
            <a:ext cx="8755087" cy="916230"/>
          </a:xfrm>
        </p:spPr>
        <p:txBody>
          <a:bodyPr>
            <a:normAutofit/>
          </a:bodyPr>
          <a:lstStyle/>
          <a:p>
            <a:r>
              <a:rPr lang="en-US" sz="3200" b="1" dirty="0">
                <a:solidFill>
                  <a:srgbClr val="FFFF00"/>
                </a:solidFill>
                <a:latin typeface="Book Antiqua" panose="02040602050305030304" pitchFamily="18" charset="0"/>
              </a:rPr>
              <a:t>2.0 Sukuk’s Potential to Development</a:t>
            </a:r>
          </a:p>
        </p:txBody>
      </p:sp>
    </p:spTree>
    <p:extLst>
      <p:ext uri="{BB962C8B-B14F-4D97-AF65-F5344CB8AC3E}">
        <p14:creationId xmlns:p14="http://schemas.microsoft.com/office/powerpoint/2010/main" val="928250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PT - Islamic Banking PowerPoint Presentation, free download - ID:2240810">
            <a:extLst>
              <a:ext uri="{FF2B5EF4-FFF2-40B4-BE49-F238E27FC236}">
                <a16:creationId xmlns:a16="http://schemas.microsoft.com/office/drawing/2014/main" id="{619C1A7D-E260-A2E1-4AEE-D070B0DB0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375" y="1138425"/>
            <a:ext cx="9913625" cy="57195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7B5B687-FAC1-8683-589B-6861C5CDB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6" name="Picture 2" descr="AlHuda CIBE is Committed for Development of Islamic Banking in Russian  Speaking Countries">
            <a:extLst>
              <a:ext uri="{FF2B5EF4-FFF2-40B4-BE49-F238E27FC236}">
                <a16:creationId xmlns:a16="http://schemas.microsoft.com/office/drawing/2014/main" id="{FF0E4803-53A0-7CC0-94E2-E1D94FB45C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AC1DB5E1-DF52-E49E-3931-7A4DB3303D32}"/>
              </a:ext>
            </a:extLst>
          </p:cNvPr>
          <p:cNvSpPr>
            <a:spLocks noGrp="1"/>
          </p:cNvSpPr>
          <p:nvPr>
            <p:ph type="title"/>
          </p:nvPr>
        </p:nvSpPr>
        <p:spPr>
          <a:xfrm>
            <a:off x="2736490" y="222195"/>
            <a:ext cx="9353706" cy="916230"/>
          </a:xfrm>
        </p:spPr>
        <p:txBody>
          <a:bodyPr>
            <a:normAutofit fontScale="90000"/>
          </a:bodyPr>
          <a:lstStyle/>
          <a:p>
            <a:r>
              <a:rPr lang="en-US" sz="3200" b="1" dirty="0">
                <a:solidFill>
                  <a:srgbClr val="FFFF00"/>
                </a:solidFill>
                <a:latin typeface="Book Antiqua" panose="02040602050305030304" pitchFamily="18" charset="0"/>
              </a:rPr>
              <a:t>3.0 Sukuk: A Component of Islamic Capital Markets</a:t>
            </a:r>
          </a:p>
        </p:txBody>
      </p:sp>
    </p:spTree>
    <p:extLst>
      <p:ext uri="{BB962C8B-B14F-4D97-AF65-F5344CB8AC3E}">
        <p14:creationId xmlns:p14="http://schemas.microsoft.com/office/powerpoint/2010/main" val="42107204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NDAMENTALS OF ISLAMIC BANKING: PRODUCTS &amp; INTRUMENTS DR - ppt video  online download">
            <a:extLst>
              <a:ext uri="{FF2B5EF4-FFF2-40B4-BE49-F238E27FC236}">
                <a16:creationId xmlns:a16="http://schemas.microsoft.com/office/drawing/2014/main" id="{0AD9D532-E7E0-88D6-61B2-3E1CF2839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670" y="833015"/>
            <a:ext cx="10066330" cy="6024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DE580E8-3B78-FD33-087C-FEF0750AA1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6" name="Picture 2" descr="AlHuda CIBE is Committed for Development of Islamic Banking in Russian  Speaking Countries">
            <a:extLst>
              <a:ext uri="{FF2B5EF4-FFF2-40B4-BE49-F238E27FC236}">
                <a16:creationId xmlns:a16="http://schemas.microsoft.com/office/drawing/2014/main" id="{35A0053E-615B-7CE1-2149-A99652CBCB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D9C0476-0A57-8CC6-3961-16DB427881D9}"/>
              </a:ext>
            </a:extLst>
          </p:cNvPr>
          <p:cNvSpPr>
            <a:spLocks noGrp="1"/>
          </p:cNvSpPr>
          <p:nvPr>
            <p:ph type="title"/>
          </p:nvPr>
        </p:nvSpPr>
        <p:spPr>
          <a:xfrm>
            <a:off x="2838294" y="-79384"/>
            <a:ext cx="9353706" cy="916230"/>
          </a:xfrm>
        </p:spPr>
        <p:txBody>
          <a:bodyPr>
            <a:normAutofit fontScale="90000"/>
          </a:bodyPr>
          <a:lstStyle/>
          <a:p>
            <a:r>
              <a:rPr lang="en-US" sz="3200" b="1" dirty="0">
                <a:solidFill>
                  <a:srgbClr val="FFFF00"/>
                </a:solidFill>
                <a:latin typeface="Book Antiqua" panose="02040602050305030304" pitchFamily="18" charset="0"/>
              </a:rPr>
              <a:t>3.0 Sukuk: A Component of Islamic Capital Markets</a:t>
            </a:r>
          </a:p>
        </p:txBody>
      </p:sp>
    </p:spTree>
    <p:extLst>
      <p:ext uri="{BB962C8B-B14F-4D97-AF65-F5344CB8AC3E}">
        <p14:creationId xmlns:p14="http://schemas.microsoft.com/office/powerpoint/2010/main" val="1421855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0E566-81F4-00AE-8F15-890E9DE8FBE9}"/>
              </a:ext>
            </a:extLst>
          </p:cNvPr>
          <p:cNvSpPr>
            <a:spLocks noGrp="1"/>
          </p:cNvSpPr>
          <p:nvPr>
            <p:ph idx="1"/>
          </p:nvPr>
        </p:nvSpPr>
        <p:spPr>
          <a:xfrm>
            <a:off x="2622486" y="1201890"/>
            <a:ext cx="9467710" cy="5191969"/>
          </a:xfrm>
        </p:spPr>
        <p:txBody>
          <a:bodyPr>
            <a:normAutofit fontScale="92500"/>
          </a:bodyPr>
          <a:lstStyle/>
          <a:p>
            <a:pPr algn="just"/>
            <a:r>
              <a:rPr lang="en-US" dirty="0">
                <a:latin typeface="Book Antiqua" panose="02040602050305030304" pitchFamily="18" charset="0"/>
              </a:rPr>
              <a:t>According to the world bank again in “The Role of Sukuk in Meeting Global Development Challenges”; </a:t>
            </a:r>
            <a:r>
              <a:rPr lang="en-US" dirty="0">
                <a:solidFill>
                  <a:srgbClr val="FFFF00"/>
                </a:solidFill>
                <a:latin typeface="Book Antiqua" panose="02040602050305030304" pitchFamily="18" charset="0"/>
              </a:rPr>
              <a:t>“Sukuk market is a way to channel the world’s growing pool of Shari’ah compliant capital to uses that promote sustainable and equitable economic development.</a:t>
            </a:r>
          </a:p>
          <a:p>
            <a:pPr algn="just"/>
            <a:endParaRPr lang="en-US" dirty="0">
              <a:solidFill>
                <a:srgbClr val="FFFF00"/>
              </a:solidFill>
              <a:latin typeface="Book Antiqua" panose="02040602050305030304" pitchFamily="18" charset="0"/>
            </a:endParaRPr>
          </a:p>
          <a:p>
            <a:pPr algn="just"/>
            <a:r>
              <a:rPr lang="en-US" dirty="0">
                <a:solidFill>
                  <a:srgbClr val="FFFF00"/>
                </a:solidFill>
                <a:latin typeface="Book Antiqua" panose="02040602050305030304" pitchFamily="18" charset="0"/>
              </a:rPr>
              <a:t>In fact, the underlying tenets of Islamic finance put great emphasis on social justice and social welfare in all economic transactions.</a:t>
            </a:r>
          </a:p>
          <a:p>
            <a:pPr marL="0" indent="0" algn="just">
              <a:buNone/>
            </a:pPr>
            <a:endParaRPr lang="en-US" dirty="0">
              <a:solidFill>
                <a:srgbClr val="FFFF00"/>
              </a:solidFill>
              <a:latin typeface="Book Antiqua" panose="02040602050305030304" pitchFamily="18" charset="0"/>
            </a:endParaRPr>
          </a:p>
          <a:p>
            <a:pPr algn="just"/>
            <a:r>
              <a:rPr lang="en-US" dirty="0">
                <a:solidFill>
                  <a:srgbClr val="FFFF00"/>
                </a:solidFill>
                <a:latin typeface="Book Antiqua" panose="02040602050305030304" pitchFamily="18" charset="0"/>
              </a:rPr>
              <a:t>The marriage of Sukuk market with the goal of development and poverty reduction would appear to be a perfect match”</a:t>
            </a:r>
          </a:p>
        </p:txBody>
      </p:sp>
      <p:pic>
        <p:nvPicPr>
          <p:cNvPr id="5" name="Picture 4">
            <a:extLst>
              <a:ext uri="{FF2B5EF4-FFF2-40B4-BE49-F238E27FC236}">
                <a16:creationId xmlns:a16="http://schemas.microsoft.com/office/drawing/2014/main" id="{AFE0B00B-60B5-0211-C961-D2FEE7AC73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6" name="Picture 2" descr="AlHuda CIBE is Committed for Development of Islamic Banking in Russian  Speaking Countries">
            <a:extLst>
              <a:ext uri="{FF2B5EF4-FFF2-40B4-BE49-F238E27FC236}">
                <a16:creationId xmlns:a16="http://schemas.microsoft.com/office/drawing/2014/main" id="{13FC5B73-CB75-7C11-CCEC-3B8976229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1DA2E83-7093-5194-7483-4601F03758E9}"/>
              </a:ext>
            </a:extLst>
          </p:cNvPr>
          <p:cNvSpPr>
            <a:spLocks noGrp="1"/>
          </p:cNvSpPr>
          <p:nvPr>
            <p:ph type="title"/>
          </p:nvPr>
        </p:nvSpPr>
        <p:spPr>
          <a:xfrm>
            <a:off x="2736490" y="222195"/>
            <a:ext cx="9353706" cy="916230"/>
          </a:xfrm>
        </p:spPr>
        <p:txBody>
          <a:bodyPr>
            <a:normAutofit/>
          </a:bodyPr>
          <a:lstStyle/>
          <a:p>
            <a:r>
              <a:rPr lang="en-US" sz="3200" b="1" dirty="0">
                <a:solidFill>
                  <a:srgbClr val="FFFF00"/>
                </a:solidFill>
                <a:latin typeface="Book Antiqua" panose="02040602050305030304" pitchFamily="18" charset="0"/>
              </a:rPr>
              <a:t>4.0 The World Bank and Sukuk for Development</a:t>
            </a:r>
          </a:p>
        </p:txBody>
      </p:sp>
    </p:spTree>
    <p:extLst>
      <p:ext uri="{BB962C8B-B14F-4D97-AF65-F5344CB8AC3E}">
        <p14:creationId xmlns:p14="http://schemas.microsoft.com/office/powerpoint/2010/main" val="22812156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1C1122-A681-1CAC-6B0C-F3DED5AC6678}"/>
              </a:ext>
            </a:extLst>
          </p:cNvPr>
          <p:cNvPicPr>
            <a:picLocks noChangeAspect="1"/>
          </p:cNvPicPr>
          <p:nvPr/>
        </p:nvPicPr>
        <p:blipFill>
          <a:blip r:embed="rId2"/>
          <a:stretch>
            <a:fillRect/>
          </a:stretch>
        </p:blipFill>
        <p:spPr>
          <a:xfrm>
            <a:off x="2278375" y="1277966"/>
            <a:ext cx="9913625" cy="5580034"/>
          </a:xfrm>
          <a:prstGeom prst="rect">
            <a:avLst/>
          </a:prstGeom>
        </p:spPr>
      </p:pic>
      <p:sp>
        <p:nvSpPr>
          <p:cNvPr id="5" name="TextBox 4">
            <a:extLst>
              <a:ext uri="{FF2B5EF4-FFF2-40B4-BE49-F238E27FC236}">
                <a16:creationId xmlns:a16="http://schemas.microsoft.com/office/drawing/2014/main" id="{9B2DCD92-88F5-799A-21C8-88A4B5487965}"/>
              </a:ext>
            </a:extLst>
          </p:cNvPr>
          <p:cNvSpPr txBox="1"/>
          <p:nvPr/>
        </p:nvSpPr>
        <p:spPr>
          <a:xfrm>
            <a:off x="7317640" y="3268952"/>
            <a:ext cx="2595985" cy="369332"/>
          </a:xfrm>
          <a:prstGeom prst="rect">
            <a:avLst/>
          </a:prstGeom>
          <a:noFill/>
        </p:spPr>
        <p:txBody>
          <a:bodyPr wrap="square" rtlCol="0">
            <a:spAutoFit/>
          </a:bodyPr>
          <a:lstStyle/>
          <a:p>
            <a:pPr algn="ctr"/>
            <a:r>
              <a:rPr lang="en-US" b="1" dirty="0">
                <a:latin typeface="Book Antiqua" panose="02040602050305030304" pitchFamily="18" charset="0"/>
              </a:rPr>
              <a:t>Hospitals</a:t>
            </a:r>
          </a:p>
        </p:txBody>
      </p:sp>
      <p:sp>
        <p:nvSpPr>
          <p:cNvPr id="6" name="TextBox 5">
            <a:extLst>
              <a:ext uri="{FF2B5EF4-FFF2-40B4-BE49-F238E27FC236}">
                <a16:creationId xmlns:a16="http://schemas.microsoft.com/office/drawing/2014/main" id="{F829C880-4CEF-8BC0-A471-57FF9FC08934}"/>
              </a:ext>
            </a:extLst>
          </p:cNvPr>
          <p:cNvSpPr txBox="1"/>
          <p:nvPr/>
        </p:nvSpPr>
        <p:spPr>
          <a:xfrm>
            <a:off x="8615632" y="5616105"/>
            <a:ext cx="2595985" cy="369332"/>
          </a:xfrm>
          <a:prstGeom prst="rect">
            <a:avLst/>
          </a:prstGeom>
          <a:noFill/>
        </p:spPr>
        <p:txBody>
          <a:bodyPr wrap="square" rtlCol="0">
            <a:spAutoFit/>
          </a:bodyPr>
          <a:lstStyle/>
          <a:p>
            <a:pPr algn="ctr"/>
            <a:r>
              <a:rPr lang="en-US" b="1" dirty="0">
                <a:latin typeface="Book Antiqua" panose="02040602050305030304" pitchFamily="18" charset="0"/>
              </a:rPr>
              <a:t>Airports</a:t>
            </a:r>
          </a:p>
        </p:txBody>
      </p:sp>
      <p:sp>
        <p:nvSpPr>
          <p:cNvPr id="7" name="TextBox 6">
            <a:extLst>
              <a:ext uri="{FF2B5EF4-FFF2-40B4-BE49-F238E27FC236}">
                <a16:creationId xmlns:a16="http://schemas.microsoft.com/office/drawing/2014/main" id="{75A92E50-B0D7-8D01-6B08-2E876A913B45}"/>
              </a:ext>
            </a:extLst>
          </p:cNvPr>
          <p:cNvSpPr txBox="1"/>
          <p:nvPr/>
        </p:nvSpPr>
        <p:spPr>
          <a:xfrm>
            <a:off x="5637885" y="6060840"/>
            <a:ext cx="2595985" cy="369332"/>
          </a:xfrm>
          <a:prstGeom prst="rect">
            <a:avLst/>
          </a:prstGeom>
          <a:noFill/>
        </p:spPr>
        <p:txBody>
          <a:bodyPr wrap="square" rtlCol="0">
            <a:spAutoFit/>
          </a:bodyPr>
          <a:lstStyle/>
          <a:p>
            <a:pPr algn="ctr"/>
            <a:r>
              <a:rPr lang="en-US" b="1" dirty="0">
                <a:latin typeface="Book Antiqua" panose="02040602050305030304" pitchFamily="18" charset="0"/>
              </a:rPr>
              <a:t>Railways</a:t>
            </a:r>
          </a:p>
        </p:txBody>
      </p:sp>
      <p:sp>
        <p:nvSpPr>
          <p:cNvPr id="8" name="TextBox 7">
            <a:extLst>
              <a:ext uri="{FF2B5EF4-FFF2-40B4-BE49-F238E27FC236}">
                <a16:creationId xmlns:a16="http://schemas.microsoft.com/office/drawing/2014/main" id="{9C67439C-4E63-26C6-D3F9-8F97AE2151DA}"/>
              </a:ext>
            </a:extLst>
          </p:cNvPr>
          <p:cNvSpPr txBox="1"/>
          <p:nvPr/>
        </p:nvSpPr>
        <p:spPr>
          <a:xfrm>
            <a:off x="2431080" y="6488668"/>
            <a:ext cx="2595985" cy="369332"/>
          </a:xfrm>
          <a:prstGeom prst="rect">
            <a:avLst/>
          </a:prstGeom>
          <a:noFill/>
        </p:spPr>
        <p:txBody>
          <a:bodyPr wrap="square" rtlCol="0">
            <a:spAutoFit/>
          </a:bodyPr>
          <a:lstStyle/>
          <a:p>
            <a:pPr algn="ctr"/>
            <a:r>
              <a:rPr lang="en-US" b="1" dirty="0">
                <a:latin typeface="Book Antiqua" panose="02040602050305030304" pitchFamily="18" charset="0"/>
              </a:rPr>
              <a:t>Real Estates</a:t>
            </a:r>
          </a:p>
        </p:txBody>
      </p:sp>
      <p:sp>
        <p:nvSpPr>
          <p:cNvPr id="9" name="TextBox 8">
            <a:extLst>
              <a:ext uri="{FF2B5EF4-FFF2-40B4-BE49-F238E27FC236}">
                <a16:creationId xmlns:a16="http://schemas.microsoft.com/office/drawing/2014/main" id="{75353EEF-16BF-C77C-DB8A-337790A310D8}"/>
              </a:ext>
            </a:extLst>
          </p:cNvPr>
          <p:cNvSpPr txBox="1"/>
          <p:nvPr/>
        </p:nvSpPr>
        <p:spPr>
          <a:xfrm>
            <a:off x="3532211" y="3831293"/>
            <a:ext cx="2595985" cy="369332"/>
          </a:xfrm>
          <a:prstGeom prst="rect">
            <a:avLst/>
          </a:prstGeom>
          <a:noFill/>
        </p:spPr>
        <p:txBody>
          <a:bodyPr wrap="square" rtlCol="0">
            <a:spAutoFit/>
          </a:bodyPr>
          <a:lstStyle/>
          <a:p>
            <a:pPr algn="ctr"/>
            <a:r>
              <a:rPr lang="en-US" b="1" dirty="0">
                <a:latin typeface="Book Antiqua" panose="02040602050305030304" pitchFamily="18" charset="0"/>
              </a:rPr>
              <a:t>Renewable Energy</a:t>
            </a:r>
          </a:p>
        </p:txBody>
      </p:sp>
      <p:pic>
        <p:nvPicPr>
          <p:cNvPr id="10" name="Picture 9">
            <a:extLst>
              <a:ext uri="{FF2B5EF4-FFF2-40B4-BE49-F238E27FC236}">
                <a16:creationId xmlns:a16="http://schemas.microsoft.com/office/drawing/2014/main" id="{10710323-5A70-1A14-438A-31CB687BC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995" y="6314528"/>
            <a:ext cx="852005" cy="543472"/>
          </a:xfrm>
          <a:prstGeom prst="rect">
            <a:avLst/>
          </a:prstGeom>
        </p:spPr>
      </p:pic>
      <p:pic>
        <p:nvPicPr>
          <p:cNvPr id="11" name="Picture 2" descr="AlHuda CIBE is Committed for Development of Islamic Banking in Russian  Speaking Countries">
            <a:extLst>
              <a:ext uri="{FF2B5EF4-FFF2-40B4-BE49-F238E27FC236}">
                <a16:creationId xmlns:a16="http://schemas.microsoft.com/office/drawing/2014/main" id="{7D981EEE-B219-D31E-E262-84BD0803AE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2402"/>
            <a:ext cx="739290" cy="49559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3EBB67C3-036E-9896-AA12-6ED8F776C4D2}"/>
              </a:ext>
            </a:extLst>
          </p:cNvPr>
          <p:cNvSpPr>
            <a:spLocks noGrp="1"/>
          </p:cNvSpPr>
          <p:nvPr>
            <p:ph type="title"/>
          </p:nvPr>
        </p:nvSpPr>
        <p:spPr>
          <a:xfrm>
            <a:off x="2736490" y="222195"/>
            <a:ext cx="9353706" cy="916230"/>
          </a:xfrm>
        </p:spPr>
        <p:txBody>
          <a:bodyPr>
            <a:normAutofit/>
          </a:bodyPr>
          <a:lstStyle/>
          <a:p>
            <a:r>
              <a:rPr lang="en-US" sz="3200" b="1" dirty="0">
                <a:solidFill>
                  <a:srgbClr val="FFFF00"/>
                </a:solidFill>
                <a:latin typeface="Book Antiqua" panose="02040602050305030304" pitchFamily="18" charset="0"/>
              </a:rPr>
              <a:t>4.0 The World Bank and Sukuk for Development</a:t>
            </a:r>
          </a:p>
        </p:txBody>
      </p:sp>
    </p:spTree>
    <p:extLst>
      <p:ext uri="{BB962C8B-B14F-4D97-AF65-F5344CB8AC3E}">
        <p14:creationId xmlns:p14="http://schemas.microsoft.com/office/powerpoint/2010/main" val="15894136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2053</TotalTime>
  <Words>926</Words>
  <Application>Microsoft Office PowerPoint</Application>
  <PresentationFormat>Widescreen</PresentationFormat>
  <Paragraphs>122</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Book Antiqua</vt:lpstr>
      <vt:lpstr>Calibri</vt:lpstr>
      <vt:lpstr>Rockwell</vt:lpstr>
      <vt:lpstr>Sakkal Majalla</vt:lpstr>
      <vt:lpstr>Wingdings</vt:lpstr>
      <vt:lpstr>Office Theme</vt:lpstr>
      <vt:lpstr>The Role of Sukuk in Development</vt:lpstr>
      <vt:lpstr>Presentation Outline</vt:lpstr>
      <vt:lpstr>1.0 Introducing Sukuk</vt:lpstr>
      <vt:lpstr>2.0 Sukuk’s Potential to Development</vt:lpstr>
      <vt:lpstr>2.0 Sukuk’s Potential to Development</vt:lpstr>
      <vt:lpstr>3.0 Sukuk: A Component of Islamic Capital Markets</vt:lpstr>
      <vt:lpstr>3.0 Sukuk: A Component of Islamic Capital Markets</vt:lpstr>
      <vt:lpstr>4.0 The World Bank and Sukuk for Development</vt:lpstr>
      <vt:lpstr>4.0 The World Bank and Sukuk for Development</vt:lpstr>
      <vt:lpstr>4.0 The World Bank and Sukuk for Development</vt:lpstr>
      <vt:lpstr>5.0 African Countries and Sukuk for Development</vt:lpstr>
      <vt:lpstr>PowerPoint Presentation</vt:lpstr>
      <vt:lpstr>PowerPoint Presentation</vt:lpstr>
      <vt:lpstr>PowerPoint Presentation</vt:lpstr>
      <vt:lpstr>PowerPoint Presentation</vt:lpstr>
      <vt:lpstr>PowerPoint Presentation</vt:lpstr>
      <vt:lpstr>PowerPoint Presentation</vt:lpstr>
      <vt:lpstr>RSA  USD 500 Ijara Sukuk Structure 2014</vt:lpstr>
      <vt:lpstr> RSA  USD 500 Ijara Sukuk Structure 2014</vt:lpstr>
      <vt:lpstr>PowerPoint Presentation</vt:lpstr>
      <vt:lpstr>Republic of Senegal Sukuk: Ijara Sukuk</vt:lpstr>
      <vt:lpstr>PowerPoint Presentation</vt:lpstr>
      <vt:lpstr>PowerPoint Presentation</vt:lpstr>
      <vt:lpstr>PowerPoint Presentation</vt:lpstr>
      <vt:lpstr>PowerPoint Presentation</vt:lpstr>
      <vt:lpstr>جزاكم الله خيرا</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Sheikh Issa Mohamed</cp:lastModifiedBy>
  <cp:revision>114</cp:revision>
  <dcterms:created xsi:type="dcterms:W3CDTF">2013-08-21T19:17:07Z</dcterms:created>
  <dcterms:modified xsi:type="dcterms:W3CDTF">2022-07-26T06:51:48Z</dcterms:modified>
</cp:coreProperties>
</file>